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5" r:id="rId4"/>
    <p:sldId id="296" r:id="rId5"/>
    <p:sldId id="258" r:id="rId6"/>
    <p:sldId id="264" r:id="rId7"/>
    <p:sldId id="265" r:id="rId8"/>
    <p:sldId id="263" r:id="rId9"/>
    <p:sldId id="298" r:id="rId10"/>
    <p:sldId id="266" r:id="rId11"/>
    <p:sldId id="280" r:id="rId12"/>
    <p:sldId id="273" r:id="rId13"/>
    <p:sldId id="268" r:id="rId14"/>
    <p:sldId id="274" r:id="rId15"/>
    <p:sldId id="269" r:id="rId16"/>
    <p:sldId id="281" r:id="rId17"/>
    <p:sldId id="292" r:id="rId18"/>
    <p:sldId id="283" r:id="rId19"/>
    <p:sldId id="284" r:id="rId20"/>
    <p:sldId id="285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3399FF"/>
    <a:srgbClr val="FF6699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83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5;&#1091;&#1082;&#1080;&#1085;&#1099;\Desktop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ashchukina\&#1056;&#1072;&#1073;&#1086;&#1095;&#1080;&#1081;%20&#1089;&#1090;&#1086;&#1083;\&#1051;&#1080;&#1089;&#1090;%20Microsoft%20Office%20Excel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5;&#1091;&#1082;&#1080;&#1085;&#1099;\Desktop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5;&#1091;&#1082;&#1080;&#1085;&#1099;\Desktop\&#1051;&#1080;&#1089;&#1090;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5;&#1091;&#1082;&#1080;&#1085;&#1099;\Desktop\&#1051;&#1080;&#1089;&#1090;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5;&#1091;&#1082;&#1080;&#1085;&#1099;\Desktop\&#1051;&#1080;&#1089;&#1090;%20Microsoft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5;&#1091;&#1082;&#1080;&#1085;&#1099;\Desktop\&#1051;&#1080;&#1089;&#1090;%20Microsoft%20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ashchukina\&#1056;&#1072;&#1073;&#1086;&#1095;&#1080;&#1081;%20&#1089;&#1090;&#1086;&#1083;\&#1051;&#1080;&#1089;&#1090;%20Microsoft%20Office%20Excel%20(2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ashchukina\&#1056;&#1072;&#1073;&#1086;&#1095;&#1080;&#1081;%20&#1089;&#1090;&#1086;&#1083;\&#1051;&#1080;&#1089;&#1090;%20Microsoft%20Office%20Excel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>
        <c:manualLayout>
          <c:layoutTarget val="inner"/>
          <c:xMode val="edge"/>
          <c:yMode val="edge"/>
          <c:x val="7.8209702852382004E-2"/>
          <c:y val="3.1951330336138159E-2"/>
          <c:w val="0.90531635346944828"/>
          <c:h val="0.67085408083310283"/>
        </c:manualLayout>
      </c:layout>
      <c:lineChart>
        <c:grouping val="stacked"/>
        <c:ser>
          <c:idx val="0"/>
          <c:order val="0"/>
          <c:dLbls>
            <c:dLbl>
              <c:idx val="0"/>
              <c:layout>
                <c:manualLayout>
                  <c:x val="-2.726387536514125E-2"/>
                  <c:y val="-3.8515997697246451E-2"/>
                </c:manualLayout>
              </c:layout>
              <c:showVal val="1"/>
            </c:dLbl>
            <c:dLbl>
              <c:idx val="1"/>
              <c:layout>
                <c:manualLayout>
                  <c:x val="-2.726387536514125E-2"/>
                  <c:y val="-3.3984703850511555E-2"/>
                </c:manualLayout>
              </c:layout>
              <c:showVal val="1"/>
            </c:dLbl>
            <c:dLbl>
              <c:idx val="2"/>
              <c:layout>
                <c:manualLayout>
                  <c:x val="2.3801520996493271E-17"/>
                  <c:y val="-3.1719056927144169E-2"/>
                </c:manualLayout>
              </c:layout>
              <c:showVal val="1"/>
            </c:dLbl>
            <c:dLbl>
              <c:idx val="3"/>
              <c:layout>
                <c:manualLayout>
                  <c:x val="-2.4667315806556407E-2"/>
                  <c:y val="-3.8515997697246451E-2"/>
                </c:manualLayout>
              </c:layout>
              <c:showVal val="1"/>
            </c:dLbl>
            <c:dLbl>
              <c:idx val="4"/>
              <c:layout>
                <c:manualLayout>
                  <c:x val="-2.5965595585848752E-2"/>
                  <c:y val="-3.3984703850511506E-2"/>
                </c:manualLayout>
              </c:layout>
              <c:showVal val="1"/>
            </c:dLbl>
            <c:dLbl>
              <c:idx val="5"/>
              <c:layout>
                <c:manualLayout>
                  <c:x val="-2.4667315806556407E-2"/>
                  <c:y val="-4.3047291543981438E-2"/>
                </c:manualLayout>
              </c:layout>
              <c:showVal val="1"/>
            </c:dLbl>
            <c:dLbl>
              <c:idx val="6"/>
              <c:layout>
                <c:manualLayout>
                  <c:x val="-1.9474196689386571E-2"/>
                  <c:y val="-2.9453410003776749E-2"/>
                </c:manualLayout>
              </c:layout>
              <c:showVal val="1"/>
            </c:dLbl>
            <c:dLbl>
              <c:idx val="7"/>
              <c:layout>
                <c:manualLayout>
                  <c:x val="-2.5965595585848801E-2"/>
                  <c:y val="-3.6250350773879086E-2"/>
                </c:manualLayout>
              </c:layout>
              <c:showVal val="1"/>
            </c:dLbl>
            <c:dLbl>
              <c:idx val="8"/>
              <c:layout>
                <c:manualLayout>
                  <c:x val="-2.5965595585848752E-2"/>
                  <c:y val="-3.1719056927144169E-2"/>
                </c:manualLayout>
              </c:layout>
              <c:showVal val="1"/>
            </c:dLbl>
            <c:dLbl>
              <c:idx val="9"/>
              <c:layout>
                <c:manualLayout>
                  <c:x val="-2.3369036027263892E-2"/>
                  <c:y val="-3.3984703850511555E-2"/>
                </c:manualLayout>
              </c:layout>
              <c:showVal val="1"/>
            </c:dLbl>
            <c:dLbl>
              <c:idx val="11"/>
              <c:layout>
                <c:manualLayout>
                  <c:x val="-2.4667315806556407E-2"/>
                  <c:y val="-4.0781644620613927E-2"/>
                </c:manualLayout>
              </c:layout>
              <c:showVal val="1"/>
            </c:dLbl>
            <c:dLbl>
              <c:idx val="12"/>
              <c:layout>
                <c:manualLayout>
                  <c:x val="-2.5965595585848752E-2"/>
                  <c:y val="-3.6250350773879135E-2"/>
                </c:manualLayout>
              </c:layout>
              <c:showVal val="1"/>
            </c:dLbl>
            <c:dLbl>
              <c:idx val="13"/>
              <c:layout>
                <c:manualLayout>
                  <c:x val="-2.726387536514125E-2"/>
                  <c:y val="-3.3984703850511506E-2"/>
                </c:manualLayout>
              </c:layout>
              <c:showVal val="1"/>
            </c:dLbl>
            <c:dLbl>
              <c:idx val="14"/>
              <c:layout>
                <c:manualLayout>
                  <c:x val="-2.3369036027263892E-2"/>
                  <c:y val="-3.3984703850511555E-2"/>
                </c:manualLayout>
              </c:layout>
              <c:showVal val="1"/>
            </c:dLbl>
            <c:dLbl>
              <c:idx val="15"/>
              <c:layout>
                <c:manualLayout>
                  <c:x val="-2.3369036027263892E-2"/>
                  <c:y val="-3.3984703850511555E-2"/>
                </c:manualLayout>
              </c:layout>
              <c:showVal val="1"/>
            </c:dLbl>
            <c:dLbl>
              <c:idx val="16"/>
              <c:layout>
                <c:manualLayout>
                  <c:x val="-2.4667418033310535E-2"/>
                  <c:y val="-3.1719056927144169E-2"/>
                </c:manualLayout>
              </c:layout>
              <c:showVal val="1"/>
            </c:dLbl>
            <c:dLbl>
              <c:idx val="18"/>
              <c:layout>
                <c:manualLayout>
                  <c:x val="-2.7263875365141344E-2"/>
                  <c:y val="-3.3984703850511555E-2"/>
                </c:manualLayout>
              </c:layout>
              <c:showVal val="1"/>
            </c:dLbl>
            <c:dLbl>
              <c:idx val="19"/>
              <c:layout>
                <c:manualLayout>
                  <c:x val="-2.5965595585848752E-2"/>
                  <c:y val="-3.8515997697246451E-2"/>
                </c:manualLayout>
              </c:layout>
              <c:showVal val="1"/>
            </c:dLbl>
            <c:dLbl>
              <c:idx val="20"/>
              <c:layout>
                <c:manualLayout>
                  <c:x val="-2.2070756247971592E-2"/>
                  <c:y val="-4.0781644620613934E-2"/>
                </c:manualLayout>
              </c:layout>
              <c:showVal val="1"/>
            </c:dLbl>
            <c:dLbl>
              <c:idx val="21"/>
              <c:layout>
                <c:manualLayout>
                  <c:x val="-2.4667315806556407E-2"/>
                  <c:y val="-4.0781644620613934E-2"/>
                </c:manualLayout>
              </c:layout>
              <c:showVal val="1"/>
            </c:dLbl>
            <c:dLbl>
              <c:idx val="22"/>
              <c:layout>
                <c:manualLayout>
                  <c:x val="-2.726387536514125E-2"/>
                  <c:y val="-4.3047291543981438E-2"/>
                </c:manualLayout>
              </c:layout>
              <c:showVal val="1"/>
            </c:dLbl>
            <c:dLbl>
              <c:idx val="23"/>
              <c:layout>
                <c:manualLayout>
                  <c:x val="-3.942269032115208E-3"/>
                  <c:y val="-4.07817577431837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Лист1!$A$1:$A$24</c:f>
              <c:strCache>
                <c:ptCount val="24"/>
                <c:pt idx="0">
                  <c:v>1-ый Э.С. 16.12.1992 г.</c:v>
                </c:pt>
                <c:pt idx="1">
                  <c:v>2-ой Э.С. 13.05.1993 г.</c:v>
                </c:pt>
                <c:pt idx="2">
                  <c:v>3-ий Э.С. 13.01.1994 г.</c:v>
                </c:pt>
                <c:pt idx="3">
                  <c:v>4-ый Э.С. 29.05.1995 г.</c:v>
                </c:pt>
                <c:pt idx="4">
                  <c:v>5-ый Э.С. 14.06.1996 г.</c:v>
                </c:pt>
                <c:pt idx="5">
                  <c:v>6-ой Э.С. 17.02.1998 г.</c:v>
                </c:pt>
                <c:pt idx="6">
                  <c:v>7-ой Э.С. 16.11.1998 г.</c:v>
                </c:pt>
                <c:pt idx="7">
                  <c:v>8-ой Э.С. 30.03.1999 г.</c:v>
                </c:pt>
                <c:pt idx="8">
                  <c:v>9-ый Э.С. 02.02.2000 г.</c:v>
                </c:pt>
                <c:pt idx="9">
                  <c:v>10-ый Э.С. 15.05.2001 г.</c:v>
                </c:pt>
                <c:pt idx="10">
                  <c:v>11-ый Э.С. 30.10.2002 г.</c:v>
                </c:pt>
                <c:pt idx="11">
                  <c:v>12-ый Э.С. 05.11.2003 г.</c:v>
                </c:pt>
                <c:pt idx="12">
                  <c:v>13-ый Э.С. 07.12.2004 г.</c:v>
                </c:pt>
                <c:pt idx="13">
                  <c:v>14-ый Э.С. 23.11.2005 г.</c:v>
                </c:pt>
                <c:pt idx="14">
                  <c:v>15-ый Э.С. 20.11.2006 г.</c:v>
                </c:pt>
                <c:pt idx="15">
                  <c:v>16-ый Э.С. 15.11.2007 г.</c:v>
                </c:pt>
                <c:pt idx="16">
                  <c:v>17-ый Э.С. 12.11.2008 г.</c:v>
                </c:pt>
                <c:pt idx="17">
                  <c:v>18-ый Э.С 18.11.2009 г.</c:v>
                </c:pt>
                <c:pt idx="18">
                  <c:v>19-ый Э.С.  17.11.2010 г.</c:v>
                </c:pt>
                <c:pt idx="19">
                  <c:v>20-ый Э.С. 16.11.2011 г.</c:v>
                </c:pt>
                <c:pt idx="20">
                  <c:v>21-ый Э.С. 11.12.2012 г.</c:v>
                </c:pt>
                <c:pt idx="21">
                  <c:v>22-ой Э.С. 13.12.2013 г.</c:v>
                </c:pt>
                <c:pt idx="22">
                  <c:v>23-ий Э.С. 4.12.2014 г.</c:v>
                </c:pt>
                <c:pt idx="23">
                  <c:v>24-ый Э.С. 4.12.2015 г.</c:v>
                </c:pt>
              </c:strCache>
            </c:strRef>
          </c:cat>
          <c:val>
            <c:numRef>
              <c:f>Лист1!$B$1:$B$24</c:f>
              <c:numCache>
                <c:formatCode>General</c:formatCode>
                <c:ptCount val="24"/>
                <c:pt idx="0">
                  <c:v>24</c:v>
                </c:pt>
                <c:pt idx="1">
                  <c:v>40</c:v>
                </c:pt>
                <c:pt idx="2">
                  <c:v>24</c:v>
                </c:pt>
                <c:pt idx="3">
                  <c:v>61</c:v>
                </c:pt>
                <c:pt idx="4">
                  <c:v>60</c:v>
                </c:pt>
                <c:pt idx="5">
                  <c:v>62</c:v>
                </c:pt>
                <c:pt idx="6">
                  <c:v>52</c:v>
                </c:pt>
                <c:pt idx="7">
                  <c:v>40</c:v>
                </c:pt>
                <c:pt idx="8">
                  <c:v>54</c:v>
                </c:pt>
                <c:pt idx="9">
                  <c:v>75</c:v>
                </c:pt>
                <c:pt idx="10">
                  <c:v>42</c:v>
                </c:pt>
                <c:pt idx="11">
                  <c:v>60</c:v>
                </c:pt>
                <c:pt idx="12">
                  <c:v>58</c:v>
                </c:pt>
                <c:pt idx="13">
                  <c:v>60</c:v>
                </c:pt>
                <c:pt idx="14">
                  <c:v>72</c:v>
                </c:pt>
                <c:pt idx="15">
                  <c:v>61</c:v>
                </c:pt>
                <c:pt idx="16">
                  <c:v>61</c:v>
                </c:pt>
                <c:pt idx="17">
                  <c:v>39</c:v>
                </c:pt>
                <c:pt idx="18">
                  <c:v>54</c:v>
                </c:pt>
                <c:pt idx="19">
                  <c:v>64</c:v>
                </c:pt>
                <c:pt idx="20">
                  <c:v>50</c:v>
                </c:pt>
                <c:pt idx="21">
                  <c:v>55</c:v>
                </c:pt>
                <c:pt idx="22">
                  <c:v>57</c:v>
                </c:pt>
                <c:pt idx="23">
                  <c:v>54</c:v>
                </c:pt>
              </c:numCache>
            </c:numRef>
          </c:val>
        </c:ser>
        <c:marker val="1"/>
        <c:axId val="68456832"/>
        <c:axId val="68458368"/>
      </c:lineChart>
      <c:catAx>
        <c:axId val="684568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8458368"/>
        <c:crosses val="autoZero"/>
        <c:auto val="1"/>
        <c:lblAlgn val="ctr"/>
        <c:lblOffset val="100"/>
      </c:catAx>
      <c:valAx>
        <c:axId val="68458368"/>
        <c:scaling>
          <c:orientation val="minMax"/>
          <c:max val="120"/>
          <c:min val="0"/>
        </c:scaling>
        <c:axPos val="l"/>
        <c:majorGridlines/>
        <c:numFmt formatCode="General" sourceLinked="1"/>
        <c:tickLblPos val="nextTo"/>
        <c:crossAx val="68456832"/>
        <c:crosses val="autoZero"/>
        <c:crossBetween val="between"/>
        <c:majorUnit val="20"/>
      </c:valAx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dLbls>
            <c:dLbl>
              <c:idx val="0"/>
              <c:layout>
                <c:manualLayout>
                  <c:x val="3.4677065053355083E-3"/>
                  <c:y val="-0.33862433862433888"/>
                </c:manualLayout>
              </c:layout>
              <c:showVal val="1"/>
            </c:dLbl>
            <c:dLbl>
              <c:idx val="1"/>
              <c:layout>
                <c:manualLayout>
                  <c:x val="5.2015597580032319E-3"/>
                  <c:y val="-0.45653817082388531"/>
                </c:manualLayout>
              </c:layout>
              <c:showVal val="1"/>
            </c:dLbl>
            <c:dLbl>
              <c:idx val="2"/>
              <c:layout>
                <c:manualLayout>
                  <c:x val="5.2015597580032501E-3"/>
                  <c:y val="-0.16024187452758881"/>
                </c:manualLayout>
              </c:layout>
              <c:showVal val="1"/>
            </c:dLbl>
            <c:dLbl>
              <c:idx val="3"/>
              <c:layout>
                <c:manualLayout>
                  <c:x val="1.7338532526677448E-3"/>
                  <c:y val="-0.22071050642479209"/>
                </c:manualLayout>
              </c:layout>
              <c:showVal val="1"/>
            </c:dLbl>
            <c:dLbl>
              <c:idx val="4"/>
              <c:layout>
                <c:manualLayout>
                  <c:x val="3.4677065053354697E-3"/>
                  <c:y val="-0.40513983371126233"/>
                </c:manualLayout>
              </c:layout>
              <c:showVal val="1"/>
            </c:dLbl>
            <c:dLbl>
              <c:idx val="5"/>
              <c:layout>
                <c:manualLayout>
                  <c:x val="1.7338532526677448E-3"/>
                  <c:y val="-9.6749811035525199E-2"/>
                </c:manualLayout>
              </c:layout>
              <c:showVal val="1"/>
            </c:dLbl>
            <c:dLbl>
              <c:idx val="6"/>
              <c:layout>
                <c:manualLayout>
                  <c:x val="5.2015597580032501E-3"/>
                  <c:y val="-0.40211640211640232"/>
                </c:manualLayout>
              </c:layout>
              <c:showVal val="1"/>
            </c:dLbl>
            <c:dLbl>
              <c:idx val="7"/>
              <c:layout>
                <c:manualLayout>
                  <c:x val="1.7338532526677448E-3"/>
                  <c:y val="-0.40513983371126233"/>
                </c:manualLayout>
              </c:layout>
              <c:showVal val="1"/>
            </c:dLbl>
            <c:dLbl>
              <c:idx val="8"/>
              <c:layout>
                <c:manualLayout>
                  <c:x val="3.4677065053354376E-3"/>
                  <c:y val="-9.0702947845805001E-2"/>
                </c:manualLayout>
              </c:layout>
              <c:showVal val="1"/>
            </c:dLbl>
            <c:dLbl>
              <c:idx val="9"/>
              <c:layout>
                <c:manualLayout>
                  <c:x val="3.4677479556251035E-3"/>
                  <c:y val="-9.3726379440665544E-2"/>
                </c:manualLayout>
              </c:layout>
              <c:showVal val="1"/>
            </c:dLbl>
            <c:dLbl>
              <c:idx val="10"/>
              <c:layout>
                <c:manualLayout>
                  <c:x val="1.7338532526677448E-3"/>
                  <c:y val="-0.21768707482993191"/>
                </c:manualLayout>
              </c:layout>
              <c:showVal val="1"/>
            </c:dLbl>
            <c:dLbl>
              <c:idx val="11"/>
              <c:layout>
                <c:manualLayout>
                  <c:x val="3.467706505335501E-3"/>
                  <c:y val="-0.22373393801965225"/>
                </c:manualLayout>
              </c:layout>
              <c:showVal val="1"/>
            </c:dLbl>
            <c:dLbl>
              <c:idx val="12"/>
              <c:layout>
                <c:manualLayout>
                  <c:x val="3.467706505335501E-3"/>
                  <c:y val="-0.34467120181405986"/>
                </c:manualLayout>
              </c:layout>
              <c:showVal val="1"/>
            </c:dLbl>
            <c:dLbl>
              <c:idx val="13"/>
              <c:layout>
                <c:manualLayout>
                  <c:x val="3.467706505335501E-3"/>
                  <c:y val="-0.39909297052154274"/>
                </c:manualLayout>
              </c:layout>
              <c:showVal val="1"/>
            </c:dLbl>
            <c:dLbl>
              <c:idx val="14"/>
              <c:layout>
                <c:manualLayout>
                  <c:x val="1.7338532526677448E-3"/>
                  <c:y val="-0.34164777021919884"/>
                </c:manualLayout>
              </c:layout>
              <c:showVal val="1"/>
            </c:dLbl>
            <c:dLbl>
              <c:idx val="15"/>
              <c:layout>
                <c:manualLayout>
                  <c:x val="5.2015597580032501E-3"/>
                  <c:y val="-0.45653817082388531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Лист1!$F$5:$F$20</c:f>
              <c:strCache>
                <c:ptCount val="16"/>
                <c:pt idx="0">
                  <c:v>2000 г.</c:v>
                </c:pt>
                <c:pt idx="1">
                  <c:v>2001 г.</c:v>
                </c:pt>
                <c:pt idx="2">
                  <c:v>2002 г.</c:v>
                </c:pt>
                <c:pt idx="3">
                  <c:v>2003 г.</c:v>
                </c:pt>
                <c:pt idx="4">
                  <c:v>2004 г.</c:v>
                </c:pt>
                <c:pt idx="5">
                  <c:v>2005 г.</c:v>
                </c:pt>
                <c:pt idx="6">
                  <c:v>2006 г.</c:v>
                </c:pt>
                <c:pt idx="7">
                  <c:v>2007 г.</c:v>
                </c:pt>
                <c:pt idx="8">
                  <c:v>2008 г.</c:v>
                </c:pt>
                <c:pt idx="9">
                  <c:v>2009 г.</c:v>
                </c:pt>
                <c:pt idx="10">
                  <c:v>2010 г.</c:v>
                </c:pt>
                <c:pt idx="11">
                  <c:v>2011 г.</c:v>
                </c:pt>
                <c:pt idx="12">
                  <c:v>2012 г.</c:v>
                </c:pt>
                <c:pt idx="13">
                  <c:v>2013 г.</c:v>
                </c:pt>
                <c:pt idx="14">
                  <c:v>2014 г.</c:v>
                </c:pt>
                <c:pt idx="15">
                  <c:v>2015 г.</c:v>
                </c:pt>
              </c:strCache>
            </c:strRef>
          </c:cat>
          <c:val>
            <c:numRef>
              <c:f>Лист1!$G$5:$G$20</c:f>
              <c:numCache>
                <c:formatCode>General</c:formatCode>
                <c:ptCount val="16"/>
                <c:pt idx="0">
                  <c:v>5</c:v>
                </c:pt>
                <c:pt idx="1">
                  <c:v>7</c:v>
                </c:pt>
                <c:pt idx="2">
                  <c:v>2</c:v>
                </c:pt>
                <c:pt idx="3">
                  <c:v>3</c:v>
                </c:pt>
                <c:pt idx="4">
                  <c:v>6</c:v>
                </c:pt>
                <c:pt idx="5">
                  <c:v>1</c:v>
                </c:pt>
                <c:pt idx="6">
                  <c:v>6</c:v>
                </c:pt>
                <c:pt idx="7">
                  <c:v>6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3</c:v>
                </c:pt>
                <c:pt idx="12">
                  <c:v>5</c:v>
                </c:pt>
                <c:pt idx="13">
                  <c:v>6</c:v>
                </c:pt>
                <c:pt idx="14">
                  <c:v>5</c:v>
                </c:pt>
                <c:pt idx="15">
                  <c:v>7</c:v>
                </c:pt>
              </c:numCache>
            </c:numRef>
          </c:val>
        </c:ser>
        <c:gapDepth val="133"/>
        <c:shape val="box"/>
        <c:axId val="76998912"/>
        <c:axId val="77004800"/>
        <c:axId val="0"/>
      </c:bar3DChart>
      <c:catAx>
        <c:axId val="76998912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77004800"/>
        <c:crosses val="autoZero"/>
        <c:auto val="1"/>
        <c:lblAlgn val="ctr"/>
        <c:lblOffset val="100"/>
      </c:catAx>
      <c:valAx>
        <c:axId val="77004800"/>
        <c:scaling>
          <c:orientation val="minMax"/>
        </c:scaling>
        <c:axPos val="l"/>
        <c:majorGridlines/>
        <c:numFmt formatCode="General" sourceLinked="1"/>
        <c:tickLblPos val="nextTo"/>
        <c:crossAx val="76998912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'[Лист Microsoft Excel.xlsx]Лист1'!$A$1:$A$6</c:f>
              <c:strCache>
                <c:ptCount val="6"/>
                <c:pt idx="0">
                  <c:v>Музеи предприятий</c:v>
                </c:pt>
                <c:pt idx="1">
                  <c:v>Музеи учебных заведений</c:v>
                </c:pt>
                <c:pt idx="2">
                  <c:v>Музеи федерального значения</c:v>
                </c:pt>
                <c:pt idx="3">
                  <c:v>Музеи муниципального значения</c:v>
                </c:pt>
                <c:pt idx="4">
                  <c:v>Ведомственные музеи</c:v>
                </c:pt>
                <c:pt idx="5">
                  <c:v>Частные музеи</c:v>
                </c:pt>
              </c:strCache>
            </c:strRef>
          </c:cat>
          <c:val>
            <c:numRef>
              <c:f>'[Лист Microsoft Excel.xlsx]Лист1'!$B$1:$B$6</c:f>
              <c:numCache>
                <c:formatCode>General</c:formatCode>
                <c:ptCount val="6"/>
                <c:pt idx="0">
                  <c:v>37</c:v>
                </c:pt>
                <c:pt idx="1">
                  <c:v>24</c:v>
                </c:pt>
                <c:pt idx="2">
                  <c:v>11</c:v>
                </c:pt>
                <c:pt idx="3">
                  <c:v>8</c:v>
                </c:pt>
                <c:pt idx="4">
                  <c:v>10</c:v>
                </c:pt>
                <c:pt idx="5">
                  <c:v>11</c:v>
                </c:pt>
              </c:numCache>
            </c:numRef>
          </c:val>
        </c:ser>
      </c:pie3DChart>
    </c:plotArea>
    <c:legend>
      <c:legendPos val="b"/>
      <c:legendEntry>
        <c:idx val="2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.77908578060125788"/>
          <c:w val="0.98965220378891616"/>
          <c:h val="0.20083434259748256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3">
                <a:lumMod val="50000"/>
              </a:schemeClr>
            </a:solidFill>
          </c:spPr>
          <c:dLbls>
            <c:dLbl>
              <c:idx val="0"/>
              <c:layout>
                <c:manualLayout>
                  <c:x val="2.781641168289288E-2"/>
                  <c:y val="-2.7777777777777877E-2"/>
                </c:manualLayout>
              </c:layout>
              <c:showVal val="1"/>
            </c:dLbl>
            <c:dLbl>
              <c:idx val="1"/>
              <c:layout>
                <c:manualLayout>
                  <c:x val="2.7816411682892912E-2"/>
                  <c:y val="-2.7777777777777877E-2"/>
                </c:manualLayout>
              </c:layout>
              <c:showVal val="1"/>
            </c:dLbl>
            <c:dLbl>
              <c:idx val="2"/>
              <c:layout>
                <c:manualLayout>
                  <c:x val="2.7816411682892912E-2"/>
                  <c:y val="-1.851851851851854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Лист1!$G$38:$G$40</c:f>
              <c:strCache>
                <c:ptCount val="3"/>
                <c:pt idx="0">
                  <c:v>Москва</c:v>
                </c:pt>
                <c:pt idx="1">
                  <c:v>Санкт Петербург</c:v>
                </c:pt>
                <c:pt idx="2">
                  <c:v>Остальные города</c:v>
                </c:pt>
              </c:strCache>
            </c:strRef>
          </c:cat>
          <c:val>
            <c:numRef>
              <c:f>Лист1!$H$38:$H$40</c:f>
              <c:numCache>
                <c:formatCode>General</c:formatCode>
                <c:ptCount val="3"/>
                <c:pt idx="0">
                  <c:v>701</c:v>
                </c:pt>
                <c:pt idx="1">
                  <c:v>296</c:v>
                </c:pt>
                <c:pt idx="2">
                  <c:v>282</c:v>
                </c:pt>
              </c:numCache>
            </c:numRef>
          </c:val>
        </c:ser>
        <c:shape val="box"/>
        <c:axId val="78899840"/>
        <c:axId val="78901632"/>
        <c:axId val="0"/>
      </c:bar3DChart>
      <c:catAx>
        <c:axId val="78899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8901632"/>
        <c:crosses val="autoZero"/>
        <c:auto val="1"/>
        <c:lblAlgn val="ctr"/>
        <c:lblOffset val="100"/>
      </c:catAx>
      <c:valAx>
        <c:axId val="78901632"/>
        <c:scaling>
          <c:orientation val="minMax"/>
        </c:scaling>
        <c:axPos val="l"/>
        <c:majorGridlines/>
        <c:numFmt formatCode="General" sourceLinked="1"/>
        <c:tickLblPos val="nextTo"/>
        <c:crossAx val="78899840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2">
                <a:lumMod val="50000"/>
              </a:schemeClr>
            </a:solidFill>
          </c:spPr>
          <c:dLbls>
            <c:dLbl>
              <c:idx val="0"/>
              <c:layout>
                <c:manualLayout>
                  <c:x val="6.1345840800297547E-3"/>
                  <c:y val="3.1657110124616952E-3"/>
                </c:manualLayout>
              </c:layout>
              <c:showVal val="1"/>
            </c:dLbl>
            <c:dLbl>
              <c:idx val="1"/>
              <c:layout>
                <c:manualLayout>
                  <c:x val="1.2269168160059508E-2"/>
                  <c:y val="-6.3314220249233921E-3"/>
                </c:manualLayout>
              </c:layout>
              <c:showVal val="1"/>
            </c:dLbl>
            <c:dLbl>
              <c:idx val="2"/>
              <c:layout>
                <c:manualLayout>
                  <c:x val="1.3802814180066961E-2"/>
                  <c:y val="-6.3314220249233921E-3"/>
                </c:manualLayout>
              </c:layout>
              <c:showVal val="1"/>
            </c:dLbl>
            <c:dLbl>
              <c:idx val="3"/>
              <c:layout>
                <c:manualLayout>
                  <c:x val="6.1345840800297547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226916816005950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Лист1!$G$56:$G$63</c:f>
              <c:strCache>
                <c:ptCount val="8"/>
                <c:pt idx="0">
                  <c:v>Центральный</c:v>
                </c:pt>
                <c:pt idx="1">
                  <c:v>Северо-Западный</c:v>
                </c:pt>
                <c:pt idx="2">
                  <c:v>Приволжский</c:v>
                </c:pt>
                <c:pt idx="3">
                  <c:v>Уральский</c:v>
                </c:pt>
                <c:pt idx="4">
                  <c:v>Сибирский</c:v>
                </c:pt>
                <c:pt idx="5">
                  <c:v>Южный</c:v>
                </c:pt>
                <c:pt idx="6">
                  <c:v>Дальне-Восточный</c:v>
                </c:pt>
                <c:pt idx="7">
                  <c:v>Северо-Кавказский</c:v>
                </c:pt>
              </c:strCache>
            </c:strRef>
          </c:cat>
          <c:val>
            <c:numRef>
              <c:f>Лист1!$H$56:$H$63</c:f>
              <c:numCache>
                <c:formatCode>General</c:formatCode>
                <c:ptCount val="8"/>
                <c:pt idx="0">
                  <c:v>870</c:v>
                </c:pt>
                <c:pt idx="1">
                  <c:v>304</c:v>
                </c:pt>
                <c:pt idx="2">
                  <c:v>27</c:v>
                </c:pt>
                <c:pt idx="3">
                  <c:v>37</c:v>
                </c:pt>
                <c:pt idx="4">
                  <c:v>40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hape val="box"/>
        <c:axId val="78779520"/>
        <c:axId val="78781056"/>
        <c:axId val="0"/>
      </c:bar3DChart>
      <c:catAx>
        <c:axId val="78779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8781056"/>
        <c:crosses val="autoZero"/>
        <c:auto val="1"/>
        <c:lblAlgn val="ctr"/>
        <c:lblOffset val="100"/>
      </c:catAx>
      <c:valAx>
        <c:axId val="78781056"/>
        <c:scaling>
          <c:orientation val="minMax"/>
        </c:scaling>
        <c:axPos val="l"/>
        <c:majorGridlines/>
        <c:numFmt formatCode="General" sourceLinked="1"/>
        <c:tickLblPos val="nextTo"/>
        <c:crossAx val="78779520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3.5742896758747936E-2"/>
                  <c:y val="-0.41386881158503824"/>
                </c:manualLayout>
              </c:layout>
              <c:showVal val="1"/>
            </c:dLbl>
            <c:dLbl>
              <c:idx val="1"/>
              <c:layout>
                <c:manualLayout>
                  <c:x val="4.5124888084330496E-2"/>
                  <c:y val="-0.14874202011742349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Лист1!$I$73:$I$74</c:f>
              <c:strCache>
                <c:ptCount val="2"/>
                <c:pt idx="0">
                  <c:v>Подлинники</c:v>
                </c:pt>
                <c:pt idx="1">
                  <c:v>Воспроизведения</c:v>
                </c:pt>
              </c:strCache>
            </c:strRef>
          </c:cat>
          <c:val>
            <c:numRef>
              <c:f>Лист1!$J$73:$J$74</c:f>
              <c:numCache>
                <c:formatCode>General</c:formatCode>
                <c:ptCount val="2"/>
                <c:pt idx="0">
                  <c:v>1130</c:v>
                </c:pt>
                <c:pt idx="1">
                  <c:v>148</c:v>
                </c:pt>
              </c:numCache>
            </c:numRef>
          </c:val>
        </c:ser>
        <c:shape val="box"/>
        <c:axId val="78814592"/>
        <c:axId val="79049856"/>
        <c:axId val="0"/>
      </c:bar3DChart>
      <c:catAx>
        <c:axId val="788145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9049856"/>
        <c:crosses val="autoZero"/>
        <c:auto val="1"/>
        <c:lblAlgn val="ctr"/>
        <c:lblOffset val="100"/>
      </c:catAx>
      <c:valAx>
        <c:axId val="79049856"/>
        <c:scaling>
          <c:orientation val="minMax"/>
        </c:scaling>
        <c:axPos val="l"/>
        <c:majorGridlines/>
        <c:numFmt formatCode="General" sourceLinked="1"/>
        <c:tickLblPos val="nextTo"/>
        <c:crossAx val="78814592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spPr>
            <a:solidFill>
              <a:schemeClr val="tx2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Лист1!$K$93:$K$102</c:f>
              <c:strCache>
                <c:ptCount val="10"/>
                <c:pt idx="0">
                  <c:v>После 1980 г.</c:v>
                </c:pt>
                <c:pt idx="1">
                  <c:v>1971-1980 гг.</c:v>
                </c:pt>
                <c:pt idx="2">
                  <c:v>1961-1970 гг.</c:v>
                </c:pt>
                <c:pt idx="3">
                  <c:v>1946-1960 гг.</c:v>
                </c:pt>
                <c:pt idx="4">
                  <c:v>1931-1945 гг.</c:v>
                </c:pt>
                <c:pt idx="5">
                  <c:v>1918-1930 гг.</c:v>
                </c:pt>
                <c:pt idx="6">
                  <c:v>1901-1917 гг.</c:v>
                </c:pt>
                <c:pt idx="7">
                  <c:v>1871-1900 гг.</c:v>
                </c:pt>
                <c:pt idx="8">
                  <c:v>1801-1870 гг.</c:v>
                </c:pt>
                <c:pt idx="9">
                  <c:v>До 1801 г.</c:v>
                </c:pt>
              </c:strCache>
            </c:strRef>
          </c:cat>
          <c:val>
            <c:numRef>
              <c:f>Лист1!$L$93:$L$102</c:f>
              <c:numCache>
                <c:formatCode>General</c:formatCode>
                <c:ptCount val="10"/>
                <c:pt idx="0">
                  <c:v>43</c:v>
                </c:pt>
                <c:pt idx="1">
                  <c:v>59</c:v>
                </c:pt>
                <c:pt idx="2">
                  <c:v>82</c:v>
                </c:pt>
                <c:pt idx="3">
                  <c:v>148</c:v>
                </c:pt>
                <c:pt idx="4">
                  <c:v>140</c:v>
                </c:pt>
                <c:pt idx="5">
                  <c:v>75</c:v>
                </c:pt>
                <c:pt idx="6">
                  <c:v>177</c:v>
                </c:pt>
                <c:pt idx="7">
                  <c:v>278</c:v>
                </c:pt>
                <c:pt idx="8">
                  <c:v>216</c:v>
                </c:pt>
                <c:pt idx="9">
                  <c:v>59</c:v>
                </c:pt>
              </c:numCache>
            </c:numRef>
          </c:val>
        </c:ser>
        <c:shape val="box"/>
        <c:axId val="79099776"/>
        <c:axId val="79101312"/>
        <c:axId val="0"/>
      </c:bar3DChart>
      <c:catAx>
        <c:axId val="7909977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9101312"/>
        <c:crosses val="autoZero"/>
        <c:auto val="1"/>
        <c:lblAlgn val="ctr"/>
        <c:lblOffset val="100"/>
      </c:catAx>
      <c:valAx>
        <c:axId val="79101312"/>
        <c:scaling>
          <c:orientation val="minMax"/>
        </c:scaling>
        <c:axPos val="b"/>
        <c:majorGridlines/>
        <c:numFmt formatCode="General" sourceLinked="1"/>
        <c:tickLblPos val="nextTo"/>
        <c:crossAx val="79099776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Лист1!$O$48:$O$63</c:f>
              <c:strCache>
                <c:ptCount val="16"/>
                <c:pt idx="0">
                  <c:v>Полиграфия</c:v>
                </c:pt>
                <c:pt idx="1">
                  <c:v>Автоматика и кибернетика</c:v>
                </c:pt>
                <c:pt idx="2">
                  <c:v>Сельскохозяйственная техника</c:v>
                </c:pt>
                <c:pt idx="3">
                  <c:v>Химическая технология</c:v>
                </c:pt>
                <c:pt idx="4">
                  <c:v>Текстильное производство</c:v>
                </c:pt>
                <c:pt idx="5">
                  <c:v>Строительство и архитектура</c:v>
                </c:pt>
                <c:pt idx="6">
                  <c:v>Горное дело</c:v>
                </c:pt>
                <c:pt idx="7">
                  <c:v>Металлургия</c:v>
                </c:pt>
                <c:pt idx="8">
                  <c:v>Военная техника</c:v>
                </c:pt>
                <c:pt idx="9">
                  <c:v>Энергетика</c:v>
                </c:pt>
                <c:pt idx="10">
                  <c:v>Радиотехнические приборы и устройства. Связь</c:v>
                </c:pt>
                <c:pt idx="11">
                  <c:v>Фото- и кинотехники</c:v>
                </c:pt>
                <c:pt idx="12">
                  <c:v>Воздухоплавание. Ракетная и космическая техники</c:v>
                </c:pt>
                <c:pt idx="13">
                  <c:v>Транспорт</c:v>
                </c:pt>
                <c:pt idx="14">
                  <c:v>Вычислительная техника и средства оргтехники</c:v>
                </c:pt>
                <c:pt idx="15">
                  <c:v>Измерительные приборы. Приборы специального назначения</c:v>
                </c:pt>
              </c:strCache>
            </c:strRef>
          </c:cat>
          <c:val>
            <c:numRef>
              <c:f>Лист1!$P$48:$P$63</c:f>
              <c:numCache>
                <c:formatCode>General</c:formatCode>
                <c:ptCount val="16"/>
                <c:pt idx="0">
                  <c:v>7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16</c:v>
                </c:pt>
                <c:pt idx="5">
                  <c:v>22</c:v>
                </c:pt>
                <c:pt idx="6">
                  <c:v>57</c:v>
                </c:pt>
                <c:pt idx="7">
                  <c:v>74</c:v>
                </c:pt>
                <c:pt idx="8">
                  <c:v>87</c:v>
                </c:pt>
                <c:pt idx="9">
                  <c:v>89</c:v>
                </c:pt>
                <c:pt idx="10">
                  <c:v>108</c:v>
                </c:pt>
                <c:pt idx="11">
                  <c:v>129</c:v>
                </c:pt>
                <c:pt idx="12">
                  <c:v>145</c:v>
                </c:pt>
                <c:pt idx="13">
                  <c:v>147</c:v>
                </c:pt>
                <c:pt idx="14">
                  <c:v>173</c:v>
                </c:pt>
                <c:pt idx="15">
                  <c:v>195</c:v>
                </c:pt>
              </c:numCache>
            </c:numRef>
          </c:val>
        </c:ser>
        <c:shape val="box"/>
        <c:axId val="79028224"/>
        <c:axId val="79029760"/>
        <c:axId val="0"/>
      </c:bar3DChart>
      <c:catAx>
        <c:axId val="7902822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9029760"/>
        <c:crosses val="autoZero"/>
        <c:auto val="1"/>
        <c:lblAlgn val="ctr"/>
        <c:lblOffset val="100"/>
      </c:catAx>
      <c:valAx>
        <c:axId val="79029760"/>
        <c:scaling>
          <c:orientation val="minMax"/>
        </c:scaling>
        <c:axPos val="b"/>
        <c:majorGridlines/>
        <c:numFmt formatCode="General" sourceLinked="1"/>
        <c:tickLblPos val="nextTo"/>
        <c:crossAx val="79028224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7C80"/>
              </a:solidFill>
            </c:spPr>
          </c:dPt>
          <c:dPt>
            <c:idx val="1"/>
            <c:spPr>
              <a:solidFill>
                <a:srgbClr val="00FFFF"/>
              </a:solidFill>
            </c:spPr>
          </c:dPt>
          <c:dPt>
            <c:idx val="2"/>
            <c:spPr>
              <a:solidFill>
                <a:srgbClr val="000099"/>
              </a:solidFill>
            </c:spPr>
          </c:dPt>
          <c:dPt>
            <c:idx val="3"/>
            <c:spPr>
              <a:solidFill>
                <a:srgbClr val="FF33CC"/>
              </a:solidFill>
            </c:spPr>
          </c:dPt>
          <c:dLbls>
            <c:dLbl>
              <c:idx val="0"/>
              <c:layout>
                <c:manualLayout>
                  <c:x val="-6.3717256611087417E-2"/>
                  <c:y val="-0.27367227244742581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3.5063120412458428E-3"/>
                  <c:y val="8.7338712290593312E-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6625996387175521E-2"/>
                  <c:y val="8.6861734875733117E-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6.5884049830627192E-2"/>
                  <c:y val="5.9922102329801413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Лист1!$F$5:$F$8</c:f>
              <c:strCache>
                <c:ptCount val="4"/>
                <c:pt idx="0">
                  <c:v>ПНТ</c:v>
                </c:pt>
                <c:pt idx="1">
                  <c:v>Авиация</c:v>
                </c:pt>
                <c:pt idx="2">
                  <c:v>Космонавтика</c:v>
                </c:pt>
                <c:pt idx="3">
                  <c:v>Атомная отрасль</c:v>
                </c:pt>
              </c:strCache>
            </c:strRef>
          </c:cat>
          <c:val>
            <c:numRef>
              <c:f>Лист1!$G$5:$G$8</c:f>
              <c:numCache>
                <c:formatCode>0.00%</c:formatCode>
                <c:ptCount val="4"/>
                <c:pt idx="0" formatCode="0%">
                  <c:v>0.86000000000000065</c:v>
                </c:pt>
                <c:pt idx="1">
                  <c:v>8.5000000000000006E-2</c:v>
                </c:pt>
                <c:pt idx="2" formatCode="0%">
                  <c:v>3.0000000000000002E-2</c:v>
                </c:pt>
                <c:pt idx="3">
                  <c:v>2.5000000000000001E-2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3447" t="42539" r="14660" b="50078"/>
          <a:stretch>
            <a:fillRect/>
          </a:stretch>
        </p:blipFill>
        <p:spPr bwMode="auto">
          <a:xfrm>
            <a:off x="179512" y="116632"/>
            <a:ext cx="2592288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2771800" y="332656"/>
            <a:ext cx="5400600" cy="240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172400" y="188640"/>
            <a:ext cx="72008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314" y="6340678"/>
            <a:ext cx="170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olytech Sans" pitchFamily="34" charset="0"/>
              </a:rPr>
              <a:t>POLYMUS.RU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123728" y="6525344"/>
            <a:ext cx="347283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4120" t="61500" r="18293" b="31911"/>
          <a:stretch>
            <a:fillRect/>
          </a:stretch>
        </p:blipFill>
        <p:spPr bwMode="auto">
          <a:xfrm>
            <a:off x="5580112" y="6330553"/>
            <a:ext cx="2760307" cy="5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170080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chemeClr val="tx2"/>
                </a:solidFill>
              </a:rPr>
              <a:t>Программа 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«</a:t>
            </a:r>
            <a:r>
              <a:rPr lang="ru-RU" sz="2800" b="1" dirty="0">
                <a:solidFill>
                  <a:schemeClr val="tx2"/>
                </a:solidFill>
              </a:rPr>
              <a:t>Памятники науки и техники России» </a:t>
            </a:r>
            <a:br>
              <a:rPr lang="ru-RU" sz="2800" b="1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в Политехническом музее. 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Факты </a:t>
            </a:r>
            <a:r>
              <a:rPr lang="ru-RU" sz="2800" b="1" dirty="0">
                <a:solidFill>
                  <a:schemeClr val="tx2"/>
                </a:solidFill>
              </a:rPr>
              <a:t>и цифры. </a:t>
            </a:r>
            <a:r>
              <a:rPr lang="ru-RU" sz="2800" b="1" dirty="0" smtClean="0">
                <a:solidFill>
                  <a:schemeClr val="tx2"/>
                </a:solidFill>
              </a:rPr>
              <a:t>1992-2015</a:t>
            </a:r>
            <a:r>
              <a:rPr lang="ru-RU" sz="2800" b="1" dirty="0">
                <a:solidFill>
                  <a:schemeClr val="tx2"/>
                </a:solidFill>
              </a:rPr>
              <a:t> гг.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5805264"/>
            <a:ext cx="2948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С.Г.Морозова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3447" t="42539" r="14660" b="50078"/>
          <a:stretch>
            <a:fillRect/>
          </a:stretch>
        </p:blipFill>
        <p:spPr bwMode="auto">
          <a:xfrm>
            <a:off x="179512" y="116632"/>
            <a:ext cx="2592288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771800" y="332656"/>
            <a:ext cx="5400600" cy="240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172400" y="188640"/>
            <a:ext cx="72008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12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314" y="6340678"/>
            <a:ext cx="170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olytech Sans" pitchFamily="34" charset="0"/>
              </a:rPr>
              <a:t>POLYMUS.RU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907704" y="6501036"/>
            <a:ext cx="4248472" cy="24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54120" t="61500" r="18293" b="31911"/>
          <a:stretch>
            <a:fillRect/>
          </a:stretch>
        </p:blipFill>
        <p:spPr bwMode="auto">
          <a:xfrm>
            <a:off x="6156176" y="6237312"/>
            <a:ext cx="2760307" cy="5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419872" y="692696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1992</a:t>
            </a:r>
            <a:r>
              <a:rPr lang="ru-RU" b="1" dirty="0"/>
              <a:t> </a:t>
            </a:r>
            <a:r>
              <a:rPr lang="ru-RU" b="1" dirty="0" smtClean="0"/>
              <a:t>- 2015</a:t>
            </a:r>
            <a:r>
              <a:rPr lang="ru-RU" b="1" dirty="0"/>
              <a:t> </a:t>
            </a:r>
            <a:r>
              <a:rPr lang="ru-RU" b="1" dirty="0" smtClean="0"/>
              <a:t>гг</a:t>
            </a:r>
            <a:r>
              <a:rPr lang="ru-RU" b="1" dirty="0"/>
              <a:t>.</a:t>
            </a:r>
          </a:p>
        </p:txBody>
      </p:sp>
      <p:sp>
        <p:nvSpPr>
          <p:cNvPr id="12" name="Rectangle 1"/>
          <p:cNvSpPr>
            <a:spLocks/>
          </p:cNvSpPr>
          <p:nvPr/>
        </p:nvSpPr>
        <p:spPr bwMode="auto">
          <a:xfrm>
            <a:off x="2555776" y="620688"/>
            <a:ext cx="4104456" cy="504056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0343414"/>
              </p:ext>
            </p:extLst>
          </p:nvPr>
        </p:nvGraphicFramePr>
        <p:xfrm>
          <a:off x="323528" y="1772816"/>
          <a:ext cx="8496944" cy="436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71600" y="126876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1282 предмета техники получили статус Памятника науки и техники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2317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2771800" y="332656"/>
            <a:ext cx="5400600" cy="240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05314" y="6340678"/>
            <a:ext cx="170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olytech Sans" pitchFamily="34" charset="0"/>
              </a:rPr>
              <a:t>POLYMUS.RU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907704" y="6501036"/>
            <a:ext cx="4248472" cy="24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4120" t="61500" r="18293" b="31911"/>
          <a:stretch>
            <a:fillRect/>
          </a:stretch>
        </p:blipFill>
        <p:spPr bwMode="auto">
          <a:xfrm>
            <a:off x="6156176" y="6237312"/>
            <a:ext cx="2760307" cy="5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07904" y="78103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1992</a:t>
            </a:r>
            <a:r>
              <a:rPr lang="ru-RU" b="1" dirty="0"/>
              <a:t> </a:t>
            </a:r>
            <a:r>
              <a:rPr lang="ru-RU" b="1" dirty="0" smtClean="0"/>
              <a:t>- 2015</a:t>
            </a:r>
            <a:r>
              <a:rPr lang="ru-RU" b="1" dirty="0"/>
              <a:t> </a:t>
            </a:r>
            <a:r>
              <a:rPr lang="ru-RU" b="1" dirty="0" smtClean="0"/>
              <a:t>гг</a:t>
            </a:r>
            <a:r>
              <a:rPr lang="ru-RU" b="1" dirty="0"/>
              <a:t>.</a:t>
            </a: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2555776" y="692090"/>
            <a:ext cx="3960440" cy="547220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1556792"/>
            <a:ext cx="5220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 2000 г. к программе присоединились 67 музеев.</a:t>
            </a:r>
            <a:endParaRPr lang="ru-RU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53447" t="42539" r="14660" b="50078"/>
          <a:stretch>
            <a:fillRect/>
          </a:stretch>
        </p:blipFill>
        <p:spPr bwMode="auto">
          <a:xfrm>
            <a:off x="179512" y="116632"/>
            <a:ext cx="2592288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172400" y="188640"/>
            <a:ext cx="72008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r>
              <a:rPr lang="ru-RU" b="1" dirty="0" smtClean="0"/>
              <a:t>3</a:t>
            </a:r>
            <a:endParaRPr lang="ru-RU" b="1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79512" y="2420888"/>
          <a:ext cx="8801101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3447" t="42539" r="14660" b="50078"/>
          <a:stretch>
            <a:fillRect/>
          </a:stretch>
        </p:blipFill>
        <p:spPr bwMode="auto">
          <a:xfrm>
            <a:off x="179512" y="116632"/>
            <a:ext cx="2592288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771800" y="332656"/>
            <a:ext cx="5400600" cy="240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172400" y="188640"/>
            <a:ext cx="72008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314" y="6340678"/>
            <a:ext cx="170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olytech Sans" pitchFamily="34" charset="0"/>
              </a:rPr>
              <a:t>POLYMUS.RU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907704" y="6501036"/>
            <a:ext cx="4248472" cy="24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54120" t="61500" r="18293" b="31911"/>
          <a:stretch>
            <a:fillRect/>
          </a:stretch>
        </p:blipFill>
        <p:spPr bwMode="auto">
          <a:xfrm>
            <a:off x="6156176" y="6237312"/>
            <a:ext cx="2760307" cy="5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707904" y="620688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1992</a:t>
            </a:r>
            <a:r>
              <a:rPr lang="ru-RU" b="1" dirty="0"/>
              <a:t> </a:t>
            </a:r>
            <a:r>
              <a:rPr lang="ru-RU" b="1" dirty="0" smtClean="0"/>
              <a:t>- 2015</a:t>
            </a:r>
            <a:r>
              <a:rPr lang="ru-RU" b="1" dirty="0"/>
              <a:t> </a:t>
            </a:r>
            <a:r>
              <a:rPr lang="ru-RU" b="1" dirty="0" smtClean="0"/>
              <a:t>гг</a:t>
            </a:r>
            <a:r>
              <a:rPr lang="ru-RU" b="1" dirty="0"/>
              <a:t>.</a:t>
            </a:r>
          </a:p>
        </p:txBody>
      </p:sp>
      <p:sp>
        <p:nvSpPr>
          <p:cNvPr id="12" name="Rectangle 1"/>
          <p:cNvSpPr>
            <a:spLocks/>
          </p:cNvSpPr>
          <p:nvPr/>
        </p:nvSpPr>
        <p:spPr bwMode="auto">
          <a:xfrm>
            <a:off x="2699792" y="548680"/>
            <a:ext cx="3960440" cy="547220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126876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Музеи – участники программы Памятники науки и техники</a:t>
            </a:r>
            <a:endParaRPr lang="ru-RU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19422945"/>
              </p:ext>
            </p:extLst>
          </p:nvPr>
        </p:nvGraphicFramePr>
        <p:xfrm>
          <a:off x="747538" y="1916832"/>
          <a:ext cx="7864947" cy="4145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3447" t="42539" r="14660" b="50078"/>
          <a:stretch>
            <a:fillRect/>
          </a:stretch>
        </p:blipFill>
        <p:spPr bwMode="auto">
          <a:xfrm>
            <a:off x="179512" y="116632"/>
            <a:ext cx="2592288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771800" y="332656"/>
            <a:ext cx="5400600" cy="240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172400" y="188640"/>
            <a:ext cx="72008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15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314" y="6340678"/>
            <a:ext cx="170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olytech Sans" pitchFamily="34" charset="0"/>
              </a:rPr>
              <a:t>POLYMUS.RU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907704" y="6501036"/>
            <a:ext cx="4248472" cy="24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54120" t="61500" r="18293" b="31911"/>
          <a:stretch>
            <a:fillRect/>
          </a:stretch>
        </p:blipFill>
        <p:spPr bwMode="auto">
          <a:xfrm>
            <a:off x="6156176" y="6237312"/>
            <a:ext cx="2760307" cy="5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707904" y="78103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1992</a:t>
            </a:r>
            <a:r>
              <a:rPr lang="ru-RU" b="1" dirty="0"/>
              <a:t> </a:t>
            </a:r>
            <a:r>
              <a:rPr lang="ru-RU" b="1" dirty="0" smtClean="0"/>
              <a:t>- 2015</a:t>
            </a:r>
            <a:r>
              <a:rPr lang="ru-RU" b="1" dirty="0"/>
              <a:t> </a:t>
            </a:r>
            <a:r>
              <a:rPr lang="ru-RU" b="1" dirty="0" smtClean="0"/>
              <a:t>гг</a:t>
            </a:r>
            <a:r>
              <a:rPr lang="ru-RU" b="1" dirty="0"/>
              <a:t>.</a:t>
            </a:r>
          </a:p>
        </p:txBody>
      </p:sp>
      <p:sp>
        <p:nvSpPr>
          <p:cNvPr id="11" name="Rectangle 1"/>
          <p:cNvSpPr>
            <a:spLocks/>
          </p:cNvSpPr>
          <p:nvPr/>
        </p:nvSpPr>
        <p:spPr bwMode="auto">
          <a:xfrm>
            <a:off x="2555776" y="692090"/>
            <a:ext cx="3960440" cy="547220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02375" y="1412776"/>
            <a:ext cx="3223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ПНТ находятся в 43 городах </a:t>
            </a:r>
            <a:r>
              <a:rPr lang="ru-RU" dirty="0"/>
              <a:t>РФ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7604" y="1826530"/>
            <a:ext cx="848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Наибольшее количество ПНТ находятся в Москве и Санкт-Петербурге </a:t>
            </a:r>
            <a:r>
              <a:rPr lang="ru-RU" dirty="0" smtClean="0"/>
              <a:t>(997</a:t>
            </a:r>
            <a:r>
              <a:rPr lang="ru-RU" dirty="0"/>
              <a:t> ПНТ)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44625893"/>
              </p:ext>
            </p:extLst>
          </p:nvPr>
        </p:nvGraphicFramePr>
        <p:xfrm>
          <a:off x="1056508" y="2348880"/>
          <a:ext cx="7492690" cy="3738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9260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3447" t="42539" r="14660" b="50078"/>
          <a:stretch>
            <a:fillRect/>
          </a:stretch>
        </p:blipFill>
        <p:spPr bwMode="auto">
          <a:xfrm>
            <a:off x="179512" y="116632"/>
            <a:ext cx="2592288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2771800" y="332656"/>
            <a:ext cx="5400600" cy="240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172400" y="188640"/>
            <a:ext cx="72008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16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314" y="6340678"/>
            <a:ext cx="170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olytech Sans" pitchFamily="34" charset="0"/>
              </a:rPr>
              <a:t>POLYMUS.RU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907704" y="6501036"/>
            <a:ext cx="4248472" cy="24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54120" t="61500" r="18293" b="31911"/>
          <a:stretch>
            <a:fillRect/>
          </a:stretch>
        </p:blipFill>
        <p:spPr bwMode="auto">
          <a:xfrm>
            <a:off x="6156176" y="6237312"/>
            <a:ext cx="2760307" cy="5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707904" y="78103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1992</a:t>
            </a:r>
            <a:r>
              <a:rPr lang="ru-RU" dirty="0"/>
              <a:t> </a:t>
            </a:r>
            <a:r>
              <a:rPr lang="ru-RU" dirty="0" smtClean="0"/>
              <a:t>- 2015</a:t>
            </a:r>
            <a:r>
              <a:rPr lang="ru-RU" dirty="0"/>
              <a:t> </a:t>
            </a:r>
            <a:r>
              <a:rPr lang="ru-RU" dirty="0" smtClean="0"/>
              <a:t>гг</a:t>
            </a:r>
            <a:r>
              <a:rPr lang="ru-RU" dirty="0"/>
              <a:t>.</a:t>
            </a:r>
          </a:p>
        </p:txBody>
      </p:sp>
      <p:sp>
        <p:nvSpPr>
          <p:cNvPr id="12" name="Rectangle 1"/>
          <p:cNvSpPr>
            <a:spLocks/>
          </p:cNvSpPr>
          <p:nvPr/>
        </p:nvSpPr>
        <p:spPr bwMode="auto">
          <a:xfrm>
            <a:off x="2555776" y="692090"/>
            <a:ext cx="3960440" cy="547220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134076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Распределение ПНТ по Федеральным округам РФ</a:t>
            </a:r>
            <a:endParaRPr lang="ru-RU" dirty="0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90498593"/>
              </p:ext>
            </p:extLst>
          </p:nvPr>
        </p:nvGraphicFramePr>
        <p:xfrm>
          <a:off x="539552" y="1916832"/>
          <a:ext cx="8280920" cy="401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3447" t="42539" r="14660" b="50078"/>
          <a:stretch>
            <a:fillRect/>
          </a:stretch>
        </p:blipFill>
        <p:spPr bwMode="auto">
          <a:xfrm>
            <a:off x="179512" y="116632"/>
            <a:ext cx="2592288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771800" y="332656"/>
            <a:ext cx="5400600" cy="240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172400" y="188640"/>
            <a:ext cx="72008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17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314" y="6340678"/>
            <a:ext cx="170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olytech Sans" pitchFamily="34" charset="0"/>
              </a:rPr>
              <a:t>POLYMUS.RU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907704" y="6501036"/>
            <a:ext cx="4248472" cy="24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54120" t="61500" r="18293" b="31911"/>
          <a:stretch>
            <a:fillRect/>
          </a:stretch>
        </p:blipFill>
        <p:spPr bwMode="auto">
          <a:xfrm>
            <a:off x="6156176" y="6237312"/>
            <a:ext cx="2760307" cy="5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707904" y="78103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1992</a:t>
            </a:r>
            <a:r>
              <a:rPr lang="ru-RU" dirty="0"/>
              <a:t> </a:t>
            </a:r>
            <a:r>
              <a:rPr lang="ru-RU" dirty="0" smtClean="0"/>
              <a:t>- 2015</a:t>
            </a:r>
            <a:r>
              <a:rPr lang="ru-RU" dirty="0"/>
              <a:t> </a:t>
            </a:r>
            <a:r>
              <a:rPr lang="ru-RU" dirty="0" smtClean="0"/>
              <a:t>гг</a:t>
            </a:r>
            <a:r>
              <a:rPr lang="ru-RU" dirty="0"/>
              <a:t>.</a:t>
            </a:r>
          </a:p>
        </p:txBody>
      </p:sp>
      <p:sp>
        <p:nvSpPr>
          <p:cNvPr id="11" name="Rectangle 1"/>
          <p:cNvSpPr>
            <a:spLocks/>
          </p:cNvSpPr>
          <p:nvPr/>
        </p:nvSpPr>
        <p:spPr bwMode="auto">
          <a:xfrm>
            <a:off x="2555776" y="692090"/>
            <a:ext cx="3960440" cy="547220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64804" y="1556792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Распределение ПНТ по типам музейных предметов: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9240899"/>
              </p:ext>
            </p:extLst>
          </p:nvPr>
        </p:nvGraphicFramePr>
        <p:xfrm>
          <a:off x="863588" y="2060848"/>
          <a:ext cx="734481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9725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3447" t="42539" r="14660" b="50078"/>
          <a:stretch>
            <a:fillRect/>
          </a:stretch>
        </p:blipFill>
        <p:spPr bwMode="auto">
          <a:xfrm>
            <a:off x="179512" y="116632"/>
            <a:ext cx="2592288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771800" y="332656"/>
            <a:ext cx="5400600" cy="240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172400" y="188640"/>
            <a:ext cx="72008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18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314" y="6340678"/>
            <a:ext cx="170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olytech Sans" pitchFamily="34" charset="0"/>
              </a:rPr>
              <a:t>POLYMUS.RU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907704" y="6501036"/>
            <a:ext cx="4248472" cy="24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851920" y="565616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1992</a:t>
            </a:r>
            <a:r>
              <a:rPr lang="ru-RU" dirty="0"/>
              <a:t> </a:t>
            </a:r>
            <a:r>
              <a:rPr lang="ru-RU" dirty="0" smtClean="0"/>
              <a:t>- 2015</a:t>
            </a:r>
            <a:r>
              <a:rPr lang="ru-RU" dirty="0"/>
              <a:t> </a:t>
            </a:r>
            <a:r>
              <a:rPr lang="ru-RU" dirty="0" smtClean="0"/>
              <a:t>гг</a:t>
            </a:r>
            <a:r>
              <a:rPr lang="ru-RU" dirty="0"/>
              <a:t>.</a:t>
            </a: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2699792" y="476672"/>
            <a:ext cx="3960440" cy="547220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81826" y="1372126"/>
            <a:ext cx="4708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Распределение ПНТ </a:t>
            </a:r>
            <a:r>
              <a:rPr lang="ru-RU" dirty="0" smtClean="0"/>
              <a:t>по </a:t>
            </a:r>
            <a:r>
              <a:rPr lang="ru-RU" dirty="0"/>
              <a:t>датам происхождения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43741017"/>
              </p:ext>
            </p:extLst>
          </p:nvPr>
        </p:nvGraphicFramePr>
        <p:xfrm>
          <a:off x="887494" y="1988840"/>
          <a:ext cx="7307605" cy="402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279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2771800" y="332656"/>
            <a:ext cx="5400600" cy="240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172400" y="188640"/>
            <a:ext cx="72008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19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314" y="6340678"/>
            <a:ext cx="170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olytech Sans" pitchFamily="34" charset="0"/>
              </a:rPr>
              <a:t>POLYMUS.RU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907704" y="6501036"/>
            <a:ext cx="4248472" cy="24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4120" t="61500" r="18293" b="31911"/>
          <a:stretch>
            <a:fillRect/>
          </a:stretch>
        </p:blipFill>
        <p:spPr bwMode="auto">
          <a:xfrm>
            <a:off x="6156176" y="6237312"/>
            <a:ext cx="2760307" cy="5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851920" y="565616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1992</a:t>
            </a:r>
            <a:r>
              <a:rPr lang="ru-RU" b="1" dirty="0"/>
              <a:t> </a:t>
            </a:r>
            <a:r>
              <a:rPr lang="ru-RU" b="1" dirty="0" smtClean="0"/>
              <a:t>- 2015</a:t>
            </a:r>
            <a:r>
              <a:rPr lang="ru-RU" b="1" dirty="0"/>
              <a:t> </a:t>
            </a:r>
            <a:r>
              <a:rPr lang="ru-RU" b="1" dirty="0" smtClean="0"/>
              <a:t>гг</a:t>
            </a:r>
            <a:r>
              <a:rPr lang="ru-RU" b="1" dirty="0"/>
              <a:t>.</a:t>
            </a: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2843808" y="476672"/>
            <a:ext cx="3960440" cy="547220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112474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Распределение ПНТ по отраслям техники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53447" t="42539" r="14660" b="50078"/>
          <a:stretch>
            <a:fillRect/>
          </a:stretch>
        </p:blipFill>
        <p:spPr bwMode="auto">
          <a:xfrm>
            <a:off x="179512" y="116632"/>
            <a:ext cx="2592288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/>
          <p:cNvGraphicFramePr/>
          <p:nvPr/>
        </p:nvGraphicFramePr>
        <p:xfrm>
          <a:off x="423863" y="1412776"/>
          <a:ext cx="7820545" cy="4526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2245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 flipH="1">
            <a:off x="2771800" y="332656"/>
            <a:ext cx="5400600" cy="240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172400" y="188640"/>
            <a:ext cx="72008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r>
              <a:rPr lang="ru-RU" b="1" dirty="0" smtClean="0"/>
              <a:t>0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565616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1992</a:t>
            </a:r>
            <a:r>
              <a:rPr lang="ru-RU" b="1" dirty="0"/>
              <a:t> </a:t>
            </a:r>
            <a:r>
              <a:rPr lang="ru-RU" b="1" dirty="0" smtClean="0"/>
              <a:t>- 2015</a:t>
            </a:r>
            <a:r>
              <a:rPr lang="ru-RU" b="1" dirty="0"/>
              <a:t> </a:t>
            </a:r>
            <a:r>
              <a:rPr lang="ru-RU" b="1" dirty="0" smtClean="0"/>
              <a:t>гг</a:t>
            </a:r>
            <a:r>
              <a:rPr lang="ru-RU" b="1" dirty="0"/>
              <a:t>.</a:t>
            </a:r>
          </a:p>
        </p:txBody>
      </p:sp>
      <p:sp>
        <p:nvSpPr>
          <p:cNvPr id="14" name="Rectangle 1"/>
          <p:cNvSpPr>
            <a:spLocks/>
          </p:cNvSpPr>
          <p:nvPr/>
        </p:nvSpPr>
        <p:spPr bwMode="auto">
          <a:xfrm>
            <a:off x="2843808" y="476672"/>
            <a:ext cx="3960440" cy="547220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1196752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ПНТ по авиации, космонавтике и атомной отрасли составляют 14 % от общего количества ПНТ</a:t>
            </a:r>
            <a:endParaRPr lang="ru-RU" sz="16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53447" t="42539" r="14660" b="50078"/>
          <a:stretch>
            <a:fillRect/>
          </a:stretch>
        </p:blipFill>
        <p:spPr bwMode="auto">
          <a:xfrm>
            <a:off x="179512" y="116632"/>
            <a:ext cx="2592288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05314" y="6340678"/>
            <a:ext cx="170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olytech Sans" pitchFamily="34" charset="0"/>
              </a:rPr>
              <a:t>POLYMUS.RU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907704" y="6501036"/>
            <a:ext cx="4248472" cy="24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54120" t="61500" r="18293" b="31911"/>
          <a:stretch>
            <a:fillRect/>
          </a:stretch>
        </p:blipFill>
        <p:spPr bwMode="auto">
          <a:xfrm>
            <a:off x="6156176" y="6237312"/>
            <a:ext cx="2760307" cy="5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Диаграмма 16"/>
          <p:cNvGraphicFramePr/>
          <p:nvPr/>
        </p:nvGraphicFramePr>
        <p:xfrm>
          <a:off x="611560" y="1628800"/>
          <a:ext cx="7992888" cy="4433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5593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2771800" y="332656"/>
            <a:ext cx="5400600" cy="240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172400" y="188640"/>
            <a:ext cx="72008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836712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Атомная отрасль</a:t>
            </a:r>
            <a:endParaRPr lang="ru-RU" dirty="0"/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3707904" y="764704"/>
            <a:ext cx="1800200" cy="547220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3447" t="42539" r="14660" b="50078"/>
          <a:stretch>
            <a:fillRect/>
          </a:stretch>
        </p:blipFill>
        <p:spPr bwMode="auto">
          <a:xfrm>
            <a:off x="179512" y="116632"/>
            <a:ext cx="2592288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5314" y="6340678"/>
            <a:ext cx="170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olytech Sans" pitchFamily="34" charset="0"/>
              </a:rPr>
              <a:t>POLYMUS.RU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907704" y="6501036"/>
            <a:ext cx="4248472" cy="24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54120" t="61500" r="18293" b="31911"/>
          <a:stretch>
            <a:fillRect/>
          </a:stretch>
        </p:blipFill>
        <p:spPr bwMode="auto">
          <a:xfrm>
            <a:off x="6156176" y="6237312"/>
            <a:ext cx="2760307" cy="5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FOTO\S829.BMP"/>
          <p:cNvPicPr/>
          <p:nvPr/>
        </p:nvPicPr>
        <p:blipFill>
          <a:blip r:embed="rId4" cstate="print"/>
          <a:srcRect t="10036" b="10036"/>
          <a:stretch>
            <a:fillRect/>
          </a:stretch>
        </p:blipFill>
        <p:spPr bwMode="auto">
          <a:xfrm>
            <a:off x="179512" y="692696"/>
            <a:ext cx="338437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51520" y="2708920"/>
            <a:ext cx="3240360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/>
              <a:t>Установка электронно-лучевой сварки «ЭЛУ»</a:t>
            </a:r>
            <a:br>
              <a:rPr lang="ru-RU" sz="1050" b="1" dirty="0" smtClean="0"/>
            </a:br>
            <a:r>
              <a:rPr lang="ru-RU" sz="1050" b="1" dirty="0" smtClean="0"/>
              <a:t> 1962 г.</a:t>
            </a:r>
          </a:p>
          <a:p>
            <a:pPr algn="ctr"/>
            <a:r>
              <a:rPr lang="ru-RU" sz="1050" dirty="0" smtClean="0"/>
              <a:t>Учебно-выставочный центр </a:t>
            </a:r>
          </a:p>
          <a:p>
            <a:pPr algn="ctr"/>
            <a:r>
              <a:rPr lang="ru-RU" sz="1050" dirty="0" smtClean="0"/>
              <a:t>ФГУП «Комбинат </a:t>
            </a:r>
            <a:r>
              <a:rPr lang="ru-RU" sz="1050" dirty="0" err="1" smtClean="0"/>
              <a:t>Электрохимприбор</a:t>
            </a:r>
            <a:r>
              <a:rPr lang="ru-RU" sz="1050" dirty="0" smtClean="0"/>
              <a:t>», г. Лесной, Свердловская обл.</a:t>
            </a:r>
            <a:endParaRPr lang="ru-RU" sz="1050" dirty="0" smtClean="0">
              <a:latin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</a:endParaRPr>
          </a:p>
        </p:txBody>
      </p:sp>
      <p:pic>
        <p:nvPicPr>
          <p:cNvPr id="17" name="Рисунок 16" descr="IMG_3266"/>
          <p:cNvPicPr/>
          <p:nvPr/>
        </p:nvPicPr>
        <p:blipFill>
          <a:blip r:embed="rId5" cstate="print"/>
          <a:srcRect l="4459" t="3965" r="13102" b="12474"/>
          <a:stretch>
            <a:fillRect/>
          </a:stretch>
        </p:blipFill>
        <p:spPr bwMode="auto">
          <a:xfrm>
            <a:off x="5508104" y="620688"/>
            <a:ext cx="288032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5292080" y="3212976"/>
            <a:ext cx="347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/>
              <a:t>Двигатель ионный «Зефир» (технологический дубликат)</a:t>
            </a:r>
          </a:p>
          <a:p>
            <a:pPr algn="ctr"/>
            <a:r>
              <a:rPr lang="ru-RU" sz="1050" b="1" dirty="0" smtClean="0"/>
              <a:t> 1969-1971 гг.</a:t>
            </a:r>
          </a:p>
          <a:p>
            <a:pPr algn="ctr"/>
            <a:r>
              <a:rPr lang="ru-RU" sz="1050" dirty="0" smtClean="0">
                <a:latin typeface="Calibri" panose="020F0502020204030204" pitchFamily="34" charset="0"/>
              </a:rPr>
              <a:t>Музей Курчатовского института, г. Москва</a:t>
            </a:r>
          </a:p>
          <a:p>
            <a:pPr algn="ctr"/>
            <a:endParaRPr lang="ru-RU" sz="1800" dirty="0">
              <a:latin typeface="Calibri" panose="020F0502020204030204" pitchFamily="34" charset="0"/>
            </a:endParaRPr>
          </a:p>
        </p:txBody>
      </p:sp>
      <p:pic>
        <p:nvPicPr>
          <p:cNvPr id="34818" name="Picture 2" descr="Каталг музея ВНИИЭФ_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3645024"/>
            <a:ext cx="3244659" cy="2470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148064" y="5229200"/>
            <a:ext cx="30556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/>
              <a:t>Корпус бомбы атомной авиационной РДС-1</a:t>
            </a:r>
          </a:p>
          <a:p>
            <a:pPr algn="ctr"/>
            <a:r>
              <a:rPr lang="ru-RU" sz="1050" b="1" dirty="0" smtClean="0"/>
              <a:t>1949–1951 гг.</a:t>
            </a:r>
          </a:p>
          <a:p>
            <a:pPr algn="ctr"/>
            <a:r>
              <a:rPr lang="ru-RU" sz="1050" dirty="0" smtClean="0"/>
              <a:t>Музей ядерного оружия РФЯЦ‑ВНИИЭФ, г. </a:t>
            </a:r>
            <a:r>
              <a:rPr lang="ru-RU" sz="1050" dirty="0" err="1" smtClean="0"/>
              <a:t>Саров</a:t>
            </a:r>
            <a:r>
              <a:rPr lang="ru-RU" sz="1050" dirty="0" smtClean="0"/>
              <a:t>, </a:t>
            </a:r>
          </a:p>
          <a:p>
            <a:pPr algn="ctr"/>
            <a:r>
              <a:rPr lang="ru-RU" sz="1050" dirty="0" smtClean="0"/>
              <a:t>Нижегородская обл.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xmlns="" val="28326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3447" t="42539" r="14660" b="50078"/>
          <a:stretch>
            <a:fillRect/>
          </a:stretch>
        </p:blipFill>
        <p:spPr bwMode="auto">
          <a:xfrm>
            <a:off x="179512" y="116632"/>
            <a:ext cx="2592288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54120" t="61500" r="18293" b="31911"/>
          <a:stretch>
            <a:fillRect/>
          </a:stretch>
        </p:blipFill>
        <p:spPr bwMode="auto">
          <a:xfrm>
            <a:off x="6156176" y="6237312"/>
            <a:ext cx="2760307" cy="5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>
            <a:stCxn id="4" idx="3"/>
            <a:endCxn id="4" idx="3"/>
          </p:cNvCxnSpPr>
          <p:nvPr/>
        </p:nvCxnSpPr>
        <p:spPr>
          <a:xfrm>
            <a:off x="2771800" y="3566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72400" y="188640"/>
            <a:ext cx="72008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ru-RU" b="1" dirty="0"/>
          </a:p>
        </p:txBody>
      </p:sp>
      <p:cxnSp>
        <p:nvCxnSpPr>
          <p:cNvPr id="34" name="Прямая соединительная линия 33"/>
          <p:cNvCxnSpPr>
            <a:stCxn id="32" idx="1"/>
            <a:endCxn id="32" idx="1"/>
          </p:cNvCxnSpPr>
          <p:nvPr/>
        </p:nvCxnSpPr>
        <p:spPr>
          <a:xfrm>
            <a:off x="8172400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2" idx="1"/>
            <a:endCxn id="4" idx="3"/>
          </p:cNvCxnSpPr>
          <p:nvPr/>
        </p:nvCxnSpPr>
        <p:spPr>
          <a:xfrm flipH="1">
            <a:off x="2771800" y="332656"/>
            <a:ext cx="5400600" cy="240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35696" y="64173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2050" idx="1"/>
          </p:cNvCxnSpPr>
          <p:nvPr/>
        </p:nvCxnSpPr>
        <p:spPr>
          <a:xfrm flipH="1">
            <a:off x="1907704" y="6501036"/>
            <a:ext cx="4248472" cy="24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971600" y="134076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Выявление, описание и классификация Памятников науки и техники ведется в России с конца 1970-х гг. </a:t>
            </a:r>
            <a:endParaRPr lang="ru-RU" dirty="0"/>
          </a:p>
        </p:txBody>
      </p:sp>
      <p:sp>
        <p:nvSpPr>
          <p:cNvPr id="80" name="Rectangle 1"/>
          <p:cNvSpPr>
            <a:spLocks/>
          </p:cNvSpPr>
          <p:nvPr/>
        </p:nvSpPr>
        <p:spPr bwMode="auto">
          <a:xfrm>
            <a:off x="755576" y="1124744"/>
            <a:ext cx="7848872" cy="1080121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79512" y="2348880"/>
            <a:ext cx="2376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Октябрь 1988 г.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Создание Секции научно-технических музеев Советского Комитета Международного Совета музеев (ИКОМ)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5314" y="6340678"/>
            <a:ext cx="170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olytech Sans" pitchFamily="34" charset="0"/>
              </a:rPr>
              <a:t>POLYMUS.RU</a:t>
            </a:r>
            <a:endParaRPr lang="ru-RU" dirty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355976" y="2420888"/>
          <a:ext cx="2154172" cy="3231257"/>
        </p:xfrm>
        <a:graphic>
          <a:graphicData uri="http://schemas.openxmlformats.org/presentationml/2006/ole">
            <p:oleObj spid="_x0000_s8195" name="Acrobat Document" r:id="rId5" imgW="3139306" imgH="4709129" progId="AcroExch.Document.11">
              <p:embed/>
            </p:oleObj>
          </a:graphicData>
        </a:graphic>
      </p:graphicFrame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267744" y="2780928"/>
          <a:ext cx="2088232" cy="3178213"/>
        </p:xfrm>
        <a:graphic>
          <a:graphicData uri="http://schemas.openxmlformats.org/presentationml/2006/ole">
            <p:oleObj spid="_x0000_s8194" name="Acrobat Document" r:id="rId6" imgW="2948901" imgH="4488129" progId="AcroExch.Document.11">
              <p:embed/>
            </p:oleObj>
          </a:graphicData>
        </a:graphic>
      </p:graphicFrame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323528" y="2492896"/>
          <a:ext cx="2090488" cy="3063998"/>
        </p:xfrm>
        <a:graphic>
          <a:graphicData uri="http://schemas.openxmlformats.org/presentationml/2006/ole">
            <p:oleObj spid="_x0000_s8193" name="Acrobat Document" r:id="rId7" imgW="3108867" imgH="4556678" progId="AcroExch.Document.11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516216" y="2708920"/>
          <a:ext cx="2232248" cy="3370694"/>
        </p:xfrm>
        <a:graphic>
          <a:graphicData uri="http://schemas.openxmlformats.org/presentationml/2006/ole">
            <p:oleObj spid="_x0000_s8196" name="Acrobat Document" r:id="rId8" imgW="3047990" imgH="4602305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2771800" y="332656"/>
            <a:ext cx="5400600" cy="240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172400" y="188640"/>
            <a:ext cx="72008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620688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Авиация 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3447" t="42539" r="14660" b="50078"/>
          <a:stretch>
            <a:fillRect/>
          </a:stretch>
        </p:blipFill>
        <p:spPr bwMode="auto">
          <a:xfrm>
            <a:off x="179512" y="116632"/>
            <a:ext cx="2592288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5314" y="6340678"/>
            <a:ext cx="170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olytech Sans" pitchFamily="34" charset="0"/>
              </a:rPr>
              <a:t>POLYMUS.RU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907704" y="6501036"/>
            <a:ext cx="4248472" cy="24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54120" t="61500" r="18293" b="31911"/>
          <a:stretch>
            <a:fillRect/>
          </a:stretch>
        </p:blipFill>
        <p:spPr bwMode="auto">
          <a:xfrm>
            <a:off x="6156176" y="6237312"/>
            <a:ext cx="2760307" cy="5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C:\C\Documents and Settings\Giltsova\Мои документы\Памятники науки и техники\24-ый Экспертный совет\ИК\Саратов\Самолет.jpg"/>
          <p:cNvPicPr>
            <a:picLocks noChangeAspect="1" noChangeArrowheads="1"/>
          </p:cNvPicPr>
          <p:nvPr/>
        </p:nvPicPr>
        <p:blipFill>
          <a:blip r:embed="rId4" cstate="print"/>
          <a:srcRect t="26758" b="19726"/>
          <a:stretch>
            <a:fillRect/>
          </a:stretch>
        </p:blipFill>
        <p:spPr bwMode="auto">
          <a:xfrm>
            <a:off x="0" y="908720"/>
            <a:ext cx="3340752" cy="119188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051720" y="1988840"/>
            <a:ext cx="358214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/>
              <a:t>Самолет Як-18 </a:t>
            </a:r>
            <a:r>
              <a:rPr lang="ru-RU" sz="1050" b="1" dirty="0" err="1" smtClean="0"/>
              <a:t>учебно‑тренировочный</a:t>
            </a:r>
            <a:endParaRPr lang="ru-RU" sz="1050" b="1" dirty="0" smtClean="0"/>
          </a:p>
          <a:p>
            <a:pPr algn="ctr"/>
            <a:r>
              <a:rPr lang="ru-RU" sz="1050" b="1" dirty="0" smtClean="0"/>
              <a:t>1952 г.</a:t>
            </a:r>
          </a:p>
          <a:p>
            <a:pPr algn="ctr"/>
            <a:r>
              <a:rPr lang="ru-RU" sz="1050" dirty="0" smtClean="0"/>
              <a:t>Саратовский музей краеведения, г. Саратов</a:t>
            </a:r>
            <a:endParaRPr lang="ru-RU" sz="1050" dirty="0"/>
          </a:p>
        </p:txBody>
      </p:sp>
      <p:pic>
        <p:nvPicPr>
          <p:cNvPr id="35843" name="Picture 3" descr="C:\Documents and Settings\nashchukina\Рабочий стол\FOTO Памятники науки и техники\1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692696"/>
            <a:ext cx="3049952" cy="2031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676384" y="2636912"/>
            <a:ext cx="34676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/>
              <a:t>Установка </a:t>
            </a:r>
            <a:r>
              <a:rPr lang="ru-RU" sz="1050" b="1" dirty="0" err="1" smtClean="0"/>
              <a:t>геликоптерная</a:t>
            </a:r>
            <a:r>
              <a:rPr lang="ru-RU" sz="1050" b="1" dirty="0" smtClean="0"/>
              <a:t> натурная НГУ-1</a:t>
            </a:r>
          </a:p>
          <a:p>
            <a:pPr algn="ctr"/>
            <a:r>
              <a:rPr lang="ru-RU" sz="1050" b="1" dirty="0" smtClean="0"/>
              <a:t>1948 г.</a:t>
            </a:r>
          </a:p>
          <a:p>
            <a:pPr algn="ctr"/>
            <a:r>
              <a:rPr lang="ru-RU" sz="1050" dirty="0" smtClean="0"/>
              <a:t>Музея Московского вертолетного завода им. М.Л. Миля,</a:t>
            </a:r>
          </a:p>
          <a:p>
            <a:pPr algn="ctr"/>
            <a:r>
              <a:rPr lang="ru-RU" sz="1050" dirty="0" smtClean="0"/>
              <a:t>пос. </a:t>
            </a:r>
            <a:r>
              <a:rPr lang="ru-RU" sz="1050" dirty="0" err="1" smtClean="0"/>
              <a:t>Томилино</a:t>
            </a:r>
            <a:r>
              <a:rPr lang="ru-RU" sz="1050" dirty="0" smtClean="0"/>
              <a:t>, МО</a:t>
            </a:r>
            <a:endParaRPr lang="ru-RU" sz="1050" dirty="0"/>
          </a:p>
        </p:txBody>
      </p:sp>
      <p:pic>
        <p:nvPicPr>
          <p:cNvPr id="35845" name="Рисунок 6" descr="05"/>
          <p:cNvPicPr>
            <a:picLocks noChangeAspect="1" noChangeArrowheads="1"/>
          </p:cNvPicPr>
          <p:nvPr/>
        </p:nvPicPr>
        <p:blipFill>
          <a:blip r:embed="rId6" cstate="print"/>
          <a:srcRect l="2077" t="2315" r="3137" b="1080"/>
          <a:stretch>
            <a:fillRect/>
          </a:stretch>
        </p:blipFill>
        <p:spPr bwMode="auto">
          <a:xfrm>
            <a:off x="395536" y="2132856"/>
            <a:ext cx="1699077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солнечный указатель курса (СУК)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331640" y="5526015"/>
            <a:ext cx="3672408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Прибор навигационный полуавтоматический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солнечный указатель курса (СУК)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1934 г.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Научно-мемориальный музей проф. Н.Е. Жуковского,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г. Москва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68144" y="4509120"/>
            <a:ext cx="32758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/>
              <a:t>Решетка антенная фазированная (ФАР) </a:t>
            </a:r>
          </a:p>
          <a:p>
            <a:pPr algn="ctr"/>
            <a:r>
              <a:rPr lang="ru-RU" sz="1050" b="1" dirty="0" smtClean="0"/>
              <a:t>с электронным управлением луча БРЛС «Заслон» для истребителя МиГ-31</a:t>
            </a:r>
          </a:p>
          <a:p>
            <a:pPr algn="ctr"/>
            <a:r>
              <a:rPr lang="ru-RU" sz="1050" b="1" dirty="0" smtClean="0"/>
              <a:t>1975-1976 гг. </a:t>
            </a:r>
          </a:p>
          <a:p>
            <a:pPr algn="ctr"/>
            <a:r>
              <a:rPr lang="ru-RU" sz="1050" dirty="0" smtClean="0"/>
              <a:t>Музей истории НИИ приборостроения им. В.В. Тихомиров, г. Жуковский, МО</a:t>
            </a:r>
            <a:endParaRPr lang="ru-RU" sz="1050" dirty="0"/>
          </a:p>
        </p:txBody>
      </p:sp>
      <p:sp>
        <p:nvSpPr>
          <p:cNvPr id="24" name="Rectangle 1"/>
          <p:cNvSpPr>
            <a:spLocks/>
          </p:cNvSpPr>
          <p:nvPr/>
        </p:nvSpPr>
        <p:spPr bwMode="auto">
          <a:xfrm>
            <a:off x="2843808" y="548680"/>
            <a:ext cx="1800200" cy="547220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7" cstate="print"/>
          <a:srcRect t="38594" r="25926"/>
          <a:stretch>
            <a:fillRect/>
          </a:stretch>
        </p:blipFill>
        <p:spPr bwMode="auto">
          <a:xfrm>
            <a:off x="3635896" y="2996952"/>
            <a:ext cx="217234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701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2771800" y="332656"/>
            <a:ext cx="5400600" cy="240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172400" y="188640"/>
            <a:ext cx="72008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548680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Космонавтика </a:t>
            </a:r>
            <a:endParaRPr lang="ru-RU" dirty="0"/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3851920" y="476672"/>
            <a:ext cx="1800200" cy="547220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3447" t="42539" r="14660" b="50078"/>
          <a:stretch>
            <a:fillRect/>
          </a:stretch>
        </p:blipFill>
        <p:spPr bwMode="auto">
          <a:xfrm>
            <a:off x="179512" y="116632"/>
            <a:ext cx="2592288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5314" y="6340678"/>
            <a:ext cx="170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olytech Sans" pitchFamily="34" charset="0"/>
              </a:rPr>
              <a:t>POLYMUS.RU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907704" y="6501036"/>
            <a:ext cx="4248472" cy="24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54120" t="61500" r="18293" b="31911"/>
          <a:stretch>
            <a:fillRect/>
          </a:stretch>
        </p:blipFill>
        <p:spPr bwMode="auto">
          <a:xfrm>
            <a:off x="6156176" y="6237312"/>
            <a:ext cx="2760307" cy="5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7" name="Picture 1" descr="C:\Documents and Settings\nashchukina\Рабочий стол\FOTO Памятники науки и техники\1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764704"/>
            <a:ext cx="18362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-468560" y="3284984"/>
            <a:ext cx="435597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/>
              <a:t>Тренажер управления космического корабля «Восток» </a:t>
            </a:r>
          </a:p>
          <a:p>
            <a:pPr algn="ctr"/>
            <a:r>
              <a:rPr lang="ru-RU" sz="1050" b="1" dirty="0" smtClean="0"/>
              <a:t>1960-1961 гг.</a:t>
            </a:r>
          </a:p>
          <a:p>
            <a:pPr algn="ctr"/>
            <a:r>
              <a:rPr lang="ru-RU" sz="1050" dirty="0" smtClean="0"/>
              <a:t>Жуковский городской музей, г. Жуковский, МО</a:t>
            </a:r>
            <a:endParaRPr lang="ru-RU" sz="105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76672"/>
            <a:ext cx="1533525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084168" y="2708920"/>
            <a:ext cx="266429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/>
              <a:t>Прибор кислородный ранцевый КП-55А</a:t>
            </a:r>
          </a:p>
          <a:p>
            <a:pPr algn="ctr"/>
            <a:r>
              <a:rPr lang="ru-RU" sz="1050" b="1" dirty="0" smtClean="0"/>
              <a:t>1964 г. </a:t>
            </a:r>
          </a:p>
          <a:p>
            <a:pPr algn="ctr"/>
            <a:r>
              <a:rPr lang="ru-RU" sz="1050" dirty="0" smtClean="0"/>
              <a:t>Музей ОАО «</a:t>
            </a:r>
            <a:r>
              <a:rPr lang="ru-RU" sz="1050" dirty="0" err="1" smtClean="0"/>
              <a:t>Кампо</a:t>
            </a:r>
            <a:r>
              <a:rPr lang="ru-RU" sz="1050" dirty="0" smtClean="0"/>
              <a:t>», г. Орехово-Зуево, МО</a:t>
            </a:r>
            <a:endParaRPr lang="ru-RU" sz="105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077072"/>
            <a:ext cx="1638300" cy="223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627784" y="5229200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50" b="1" dirty="0" smtClean="0"/>
              <a:t>Универсальный ручной инструмент (УРИ) </a:t>
            </a:r>
          </a:p>
          <a:p>
            <a:pPr algn="ctr"/>
            <a:r>
              <a:rPr lang="ru-RU" sz="900" b="1" dirty="0" smtClean="0"/>
              <a:t>для проведения монтажных и </a:t>
            </a:r>
            <a:r>
              <a:rPr lang="ru-RU" sz="900" b="1" dirty="0" err="1" smtClean="0"/>
              <a:t>ремонтно</a:t>
            </a:r>
            <a:r>
              <a:rPr lang="ru-RU" sz="900" b="1" dirty="0" smtClean="0"/>
              <a:t>- восстановительных работ</a:t>
            </a:r>
          </a:p>
          <a:p>
            <a:pPr algn="ctr"/>
            <a:r>
              <a:rPr lang="ru-RU" sz="900" b="1" dirty="0" smtClean="0"/>
              <a:t> в открытом космосе космонавтом – оператором </a:t>
            </a:r>
          </a:p>
          <a:p>
            <a:pPr algn="ctr"/>
            <a:r>
              <a:rPr lang="ru-RU" sz="900" b="1" dirty="0" smtClean="0"/>
              <a:t>(образец для наземных испытаний) </a:t>
            </a:r>
          </a:p>
          <a:p>
            <a:pPr algn="ctr"/>
            <a:r>
              <a:rPr lang="ru-RU" sz="1050" b="1" dirty="0" smtClean="0"/>
              <a:t>1980-1984 гг. </a:t>
            </a:r>
          </a:p>
          <a:p>
            <a:pPr algn="ctr"/>
            <a:r>
              <a:rPr lang="ru-RU" sz="1050" dirty="0" smtClean="0"/>
              <a:t>Из фондов</a:t>
            </a:r>
          </a:p>
          <a:p>
            <a:pPr algn="ctr"/>
            <a:r>
              <a:rPr lang="ru-RU" sz="1050" dirty="0" smtClean="0"/>
              <a:t>Мемориального музея космонавтики, г. Москва</a:t>
            </a:r>
            <a:endParaRPr lang="ru-RU" sz="1050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412776"/>
            <a:ext cx="2433871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004048" y="4005064"/>
            <a:ext cx="3348994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Макет ракеты-носителя «</a:t>
            </a:r>
            <a:r>
              <a:rPr kumimoji="0" lang="ru-RU" sz="10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Союз-У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1984 г.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50" dirty="0" smtClean="0">
                <a:latin typeface="+mj-lt"/>
                <a:ea typeface="Times New Roman" pitchFamily="18" charset="0"/>
                <a:cs typeface="Arial" pitchFamily="34" charset="0"/>
              </a:rPr>
              <a:t>Из фондов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Музейно-выставочного центра «Самара космическая»,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г. Самара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4541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1907704" y="6501036"/>
            <a:ext cx="4248472" cy="24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4120" t="61500" r="18293" b="31911"/>
          <a:stretch>
            <a:fillRect/>
          </a:stretch>
        </p:blipFill>
        <p:spPr bwMode="auto">
          <a:xfrm>
            <a:off x="6156176" y="6237312"/>
            <a:ext cx="2760307" cy="5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314" y="6340678"/>
            <a:ext cx="170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olytech Sans" pitchFamily="34" charset="0"/>
              </a:rPr>
              <a:t>POLYMUS.RU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3447" t="42539" r="14660" b="50078"/>
          <a:stretch>
            <a:fillRect/>
          </a:stretch>
        </p:blipFill>
        <p:spPr bwMode="auto">
          <a:xfrm>
            <a:off x="179512" y="116632"/>
            <a:ext cx="2592288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2771800" y="332656"/>
            <a:ext cx="5400600" cy="240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172400" y="188640"/>
            <a:ext cx="72008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1691680" y="836712"/>
            <a:ext cx="5760640" cy="432049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836712"/>
            <a:ext cx="524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Определение понятия памятника науки и техники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844824"/>
            <a:ext cx="825511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  <a:tabLst>
                <a:tab pos="583758" algn="l"/>
              </a:tabLst>
            </a:pP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«ПНТ – сохранившийся или воссозданный материальный объект прошлого, связанный с основными этапами и достижениями в развитии науки и техники той или иной эпохи, страны или региона, который необходимо  в соответствии с его исторической и социальной значимостью сохранить  и использовать в общей системе культуры».</a:t>
            </a:r>
          </a:p>
          <a:p>
            <a:pPr algn="r" defTabSz="642915" fontAlgn="base">
              <a:spcBef>
                <a:spcPct val="0"/>
              </a:spcBef>
              <a:spcAft>
                <a:spcPct val="0"/>
              </a:spcAft>
              <a:tabLst>
                <a:tab pos="583758" algn="l"/>
              </a:tabLst>
            </a:pP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И.Н.Бубнов, 1981 г.</a:t>
            </a:r>
            <a:endParaRPr lang="ru-RU" b="1" dirty="0" smtClean="0">
              <a:ea typeface="Calibri" pitchFamily="34" charset="0"/>
              <a:cs typeface="Times New Roman" pitchFamily="18" charset="0"/>
            </a:endParaRP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tabLst>
                <a:tab pos="583758" algn="l"/>
              </a:tabLs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 </a:t>
            </a: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tabLst>
                <a:tab pos="583758" algn="l"/>
              </a:tabLst>
            </a:pPr>
            <a:endParaRPr lang="ru-RU" dirty="0" smtClean="0">
              <a:ea typeface="Calibri" pitchFamily="34" charset="0"/>
              <a:cs typeface="Times New Roman" pitchFamily="18" charset="0"/>
            </a:endParaRP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tabLst>
                <a:tab pos="583758" algn="l"/>
              </a:tabLs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«ПНТ – материальные объекты, которые благодаря особому объединению познавательных, эстетических и идеологических функций и причастности существенной научно-технической идее или контексту ее возникновения, деятельности творческой личности или коллектива, являются уникальными и необходимы для воспроизведения непрерывности научно-технического и культурного развития».</a:t>
            </a:r>
          </a:p>
          <a:p>
            <a:pPr algn="r" defTabSz="642915" eaLnBrk="0" fontAlgn="base" hangingPunct="0">
              <a:spcBef>
                <a:spcPct val="0"/>
              </a:spcBef>
              <a:spcAft>
                <a:spcPct val="0"/>
              </a:spcAft>
              <a:tabLst>
                <a:tab pos="583758" algn="l"/>
              </a:tabLs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П.В.Боярский, Гаврюшин Н.К., 1981 г</a:t>
            </a:r>
            <a:r>
              <a:rPr lang="ru-RU" sz="20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07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1907704" y="6501036"/>
            <a:ext cx="4248472" cy="24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4120" t="61500" r="18293" b="31911"/>
          <a:stretch>
            <a:fillRect/>
          </a:stretch>
        </p:blipFill>
        <p:spPr bwMode="auto">
          <a:xfrm>
            <a:off x="6156176" y="6237312"/>
            <a:ext cx="2760307" cy="5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314" y="6340678"/>
            <a:ext cx="170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olytech Sans" pitchFamily="34" charset="0"/>
              </a:rPr>
              <a:t>POLYMUS.RU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3447" t="42539" r="14660" b="50078"/>
          <a:stretch>
            <a:fillRect/>
          </a:stretch>
        </p:blipFill>
        <p:spPr bwMode="auto">
          <a:xfrm>
            <a:off x="179512" y="116632"/>
            <a:ext cx="2592288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2771800" y="332656"/>
            <a:ext cx="5400600" cy="240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172400" y="188640"/>
            <a:ext cx="72008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1691680" y="836712"/>
            <a:ext cx="5760640" cy="432049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83671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Определение понятия памятника науки и техники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2132856"/>
            <a:ext cx="72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830263" algn="l"/>
              </a:tabLst>
            </a:pPr>
            <a:r>
              <a:rPr lang="ru-RU" dirty="0" smtClean="0"/>
              <a:t>«ПНТ называется совокупность материальных объектов и памятных мест, составляющих условно-непрерывный ряд, отражающий все стороны исторического развития науки, техники, технологии в системе биосферы, становление и развитие процессов перехода биосферы в </a:t>
            </a:r>
            <a:r>
              <a:rPr lang="ru-RU" dirty="0" err="1" smtClean="0"/>
              <a:t>ноотехносферу</a:t>
            </a:r>
            <a:r>
              <a:rPr lang="ru-RU" dirty="0" smtClean="0"/>
              <a:t>».</a:t>
            </a:r>
          </a:p>
          <a:p>
            <a:pPr lvl="0" algn="r">
              <a:tabLst>
                <a:tab pos="830263" algn="l"/>
              </a:tabLst>
            </a:pPr>
            <a:r>
              <a:rPr lang="ru-RU" b="1" dirty="0" smtClean="0"/>
              <a:t>П.В.Боярский, 1990 г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r">
              <a:tabLst>
                <a:tab pos="830263" algn="l"/>
              </a:tabLst>
            </a:pPr>
            <a:endParaRPr lang="ru-RU" b="1" dirty="0" smtClean="0">
              <a:ea typeface="Calibri" pitchFamily="34" charset="0"/>
              <a:cs typeface="Times New Roman" pitchFamily="18" charset="0"/>
            </a:endParaRPr>
          </a:p>
          <a:p>
            <a:pPr lvl="0" algn="r">
              <a:tabLst>
                <a:tab pos="830263" algn="l"/>
              </a:tabLst>
            </a:pPr>
            <a:endParaRPr lang="ru-RU" b="1" dirty="0" smtClean="0">
              <a:ea typeface="Calibri" pitchFamily="34" charset="0"/>
              <a:cs typeface="Times New Roman" pitchFamily="18" charset="0"/>
            </a:endParaRPr>
          </a:p>
          <a:p>
            <a:pPr lvl="0">
              <a:tabLst>
                <a:tab pos="830263" algn="l"/>
              </a:tabLst>
            </a:pPr>
            <a:r>
              <a:rPr lang="ru-RU" dirty="0" smtClean="0"/>
              <a:t>«ПНТ – это материальный объект, связанный прямо или косвенно с основными этапами развития науки и техники, требующий в соответствии со своей социальной и научной значимостью сохранение и использование  в общей системе культуры»</a:t>
            </a:r>
          </a:p>
          <a:p>
            <a:pPr lvl="0" algn="r">
              <a:tabLst>
                <a:tab pos="830263" algn="l"/>
              </a:tabLst>
            </a:pPr>
            <a:r>
              <a:rPr lang="ru-RU" b="1" dirty="0" smtClean="0"/>
              <a:t> Г.Г.Григорян, 1990 г.</a:t>
            </a:r>
            <a:r>
              <a:rPr lang="en-US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5607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771800" y="3566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172400" y="188640"/>
            <a:ext cx="72008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cxnSp>
        <p:nvCxnSpPr>
          <p:cNvPr id="6" name="Прямая соединительная линия 5"/>
          <p:cNvCxnSpPr>
            <a:stCxn id="5" idx="1"/>
            <a:endCxn id="5" idx="1"/>
          </p:cNvCxnSpPr>
          <p:nvPr/>
        </p:nvCxnSpPr>
        <p:spPr>
          <a:xfrm>
            <a:off x="8172400" y="332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5" idx="1"/>
          </p:cNvCxnSpPr>
          <p:nvPr/>
        </p:nvCxnSpPr>
        <p:spPr>
          <a:xfrm flipH="1">
            <a:off x="2771800" y="332656"/>
            <a:ext cx="5400600" cy="240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3447" t="42539" r="14660" b="50078"/>
          <a:stretch>
            <a:fillRect/>
          </a:stretch>
        </p:blipFill>
        <p:spPr bwMode="auto">
          <a:xfrm>
            <a:off x="179512" y="116632"/>
            <a:ext cx="2592288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54120" t="61500" r="18293" b="31911"/>
          <a:stretch>
            <a:fillRect/>
          </a:stretch>
        </p:blipFill>
        <p:spPr bwMode="auto">
          <a:xfrm>
            <a:off x="6156176" y="6237312"/>
            <a:ext cx="2760307" cy="5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835696" y="64173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9" idx="1"/>
          </p:cNvCxnSpPr>
          <p:nvPr/>
        </p:nvCxnSpPr>
        <p:spPr>
          <a:xfrm flipH="1">
            <a:off x="1907704" y="6501036"/>
            <a:ext cx="4248472" cy="24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67544" y="836712"/>
            <a:ext cx="82089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Июнь 1989 г.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Начало программы </a:t>
            </a:r>
            <a:r>
              <a:rPr lang="ru-RU" b="1" dirty="0" smtClean="0"/>
              <a:t>«Памятники науки и техники России». </a:t>
            </a:r>
            <a:r>
              <a:rPr lang="ru-RU" dirty="0" smtClean="0"/>
              <a:t>Работа ведется Политехническим музеем при участии ИИЕТ им. С.И. Вавилова РАН и Секции научно-технических музеев ИКОМ (ныне ‒ Ассоциация содействия развитию научно-технических музеев «АМНИТ»)</a:t>
            </a:r>
            <a:endParaRPr lang="ru-RU" dirty="0"/>
          </a:p>
        </p:txBody>
      </p:sp>
      <p:sp>
        <p:nvSpPr>
          <p:cNvPr id="16" name="Rectangle 1"/>
          <p:cNvSpPr>
            <a:spLocks/>
          </p:cNvSpPr>
          <p:nvPr/>
        </p:nvSpPr>
        <p:spPr bwMode="auto">
          <a:xfrm>
            <a:off x="395536" y="764704"/>
            <a:ext cx="8424936" cy="1440160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395536" y="2420888"/>
            <a:ext cx="8424936" cy="223224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Цели программы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Выявление и сохранение культурного наследия в области науки и техники, изобретательской мысли, инженерного дела и производственных технологий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Научная, историко-культурная экспертиза особо ценных объектов науки и техники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Создание предпосылок для юридической защиты особо  ценных объектов культурного наследия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Ввод в широкий научный и культурный оборот информационного потенциала ПНТ</a:t>
            </a:r>
            <a:endParaRPr lang="en-US" b="1" dirty="0" smtClean="0"/>
          </a:p>
        </p:txBody>
      </p:sp>
      <p:sp>
        <p:nvSpPr>
          <p:cNvPr id="21" name="Содержимое 2"/>
          <p:cNvSpPr>
            <a:spLocks noGrp="1"/>
          </p:cNvSpPr>
          <p:nvPr>
            <p:ph idx="1"/>
          </p:nvPr>
        </p:nvSpPr>
        <p:spPr>
          <a:xfrm>
            <a:off x="539552" y="4869160"/>
            <a:ext cx="8208912" cy="1224136"/>
          </a:xfrm>
        </p:spPr>
        <p:txBody>
          <a:bodyPr>
            <a:normAutofit lnSpcReduction="10000"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/>
              <a:t>Объекты программы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Предметы из фондовых собраний  научно-технических музеев, независимо от их ведомственной принадлежности, отделов исторических и краеведческих музеев РФ, а также частных коллекций</a:t>
            </a:r>
            <a:endParaRPr lang="en-US" sz="1800" dirty="0" smtClean="0"/>
          </a:p>
          <a:p>
            <a:endParaRPr lang="ru-RU" dirty="0"/>
          </a:p>
        </p:txBody>
      </p:sp>
      <p:sp>
        <p:nvSpPr>
          <p:cNvPr id="22" name="Rectangle 1"/>
          <p:cNvSpPr>
            <a:spLocks/>
          </p:cNvSpPr>
          <p:nvPr/>
        </p:nvSpPr>
        <p:spPr bwMode="auto">
          <a:xfrm>
            <a:off x="395536" y="4869160"/>
            <a:ext cx="8424936" cy="1296144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5314" y="6340678"/>
            <a:ext cx="170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olytech Sans" pitchFamily="34" charset="0"/>
              </a:rPr>
              <a:t>POLYMUS.RU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1907704" y="6501036"/>
            <a:ext cx="4248472" cy="24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4120" t="61500" r="18293" b="31911"/>
          <a:stretch>
            <a:fillRect/>
          </a:stretch>
        </p:blipFill>
        <p:spPr bwMode="auto">
          <a:xfrm>
            <a:off x="6156176" y="6237312"/>
            <a:ext cx="2760307" cy="5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314" y="6340678"/>
            <a:ext cx="170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olytech Sans" pitchFamily="34" charset="0"/>
              </a:rPr>
              <a:t>POLYMUS.RU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3447" t="42539" r="14660" b="50078"/>
          <a:stretch>
            <a:fillRect/>
          </a:stretch>
        </p:blipFill>
        <p:spPr bwMode="auto">
          <a:xfrm>
            <a:off x="179512" y="116632"/>
            <a:ext cx="2592288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2771800" y="332656"/>
            <a:ext cx="5400600" cy="240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172400" y="188640"/>
            <a:ext cx="72008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3347864" y="852072"/>
            <a:ext cx="2880320" cy="454697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30953" y="894754"/>
            <a:ext cx="83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1992 </a:t>
            </a:r>
            <a:r>
              <a:rPr lang="ru-RU" b="1" dirty="0"/>
              <a:t>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844824"/>
            <a:ext cx="2520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Первое заседание Экспертного совета. </a:t>
            </a:r>
          </a:p>
          <a:p>
            <a:r>
              <a:rPr lang="ru-RU" dirty="0" smtClean="0"/>
              <a:t>24 </a:t>
            </a:r>
            <a:r>
              <a:rPr lang="ru-RU" dirty="0"/>
              <a:t>музейных предмета получили сертификат, присваивающий им статус </a:t>
            </a:r>
            <a:r>
              <a:rPr lang="ru-RU" dirty="0" smtClean="0"/>
              <a:t>ПНТ.</a:t>
            </a:r>
          </a:p>
          <a:p>
            <a:endParaRPr lang="ru-RU" dirty="0" smtClean="0"/>
          </a:p>
        </p:txBody>
      </p:sp>
      <p:pic>
        <p:nvPicPr>
          <p:cNvPr id="3074" name="Picture 2" descr="http://static2.ozone.ru/multimedia/books_covers/10070975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09" t="1956" r="15185" b="536"/>
          <a:stretch/>
        </p:blipFill>
        <p:spPr bwMode="auto">
          <a:xfrm>
            <a:off x="4211960" y="3284984"/>
            <a:ext cx="2048948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23928" y="1484784"/>
            <a:ext cx="5022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Сформировано 3 направления: </a:t>
            </a:r>
          </a:p>
          <a:p>
            <a:r>
              <a:rPr lang="ru-RU" dirty="0" smtClean="0"/>
              <a:t>1.  Идентификация и ранжирование ПНТ</a:t>
            </a:r>
          </a:p>
          <a:p>
            <a:r>
              <a:rPr lang="ru-RU" dirty="0" smtClean="0"/>
              <a:t>2.  Создание информационной системы (базы данных) по ПНТ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Издание </a:t>
            </a:r>
            <a:r>
              <a:rPr lang="ru-RU" dirty="0" smtClean="0"/>
              <a:t>иллюстрированного альбома ПНТ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365104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Опубликован первый иллюстрированный альбом «Памятники науки и техники в музеях России».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1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1907704" y="6501036"/>
            <a:ext cx="4248472" cy="24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4120" t="61500" r="18293" b="31911"/>
          <a:stretch>
            <a:fillRect/>
          </a:stretch>
        </p:blipFill>
        <p:spPr bwMode="auto">
          <a:xfrm>
            <a:off x="6156176" y="6237312"/>
            <a:ext cx="2760307" cy="5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314" y="6340678"/>
            <a:ext cx="170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olytech Sans" pitchFamily="34" charset="0"/>
              </a:rPr>
              <a:t>POLYMUS.RU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3447" t="42539" r="14660" b="50078"/>
          <a:stretch>
            <a:fillRect/>
          </a:stretch>
        </p:blipFill>
        <p:spPr bwMode="auto">
          <a:xfrm>
            <a:off x="179512" y="116632"/>
            <a:ext cx="2592288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2771800" y="332656"/>
            <a:ext cx="5400600" cy="240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172400" y="188640"/>
            <a:ext cx="72008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  <p:pic>
        <p:nvPicPr>
          <p:cNvPr id="2050" name="Picture 2" descr="Политехнический муз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12499"/>
            <a:ext cx="2678687" cy="26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Начала работу всероссийская конференция &quot;Танкпром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86" r="12980"/>
          <a:stretch/>
        </p:blipFill>
        <p:spPr bwMode="auto">
          <a:xfrm>
            <a:off x="5397215" y="2450822"/>
            <a:ext cx="3135225" cy="261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139952" y="5248850"/>
            <a:ext cx="53645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Юрий Михайлович Батурин</a:t>
            </a:r>
            <a:r>
              <a:rPr lang="ru-RU" dirty="0" smtClean="0"/>
              <a:t>.</a:t>
            </a:r>
          </a:p>
          <a:p>
            <a:pPr algn="ctr"/>
            <a:r>
              <a:rPr lang="ru-RU" sz="1200" dirty="0" err="1" smtClean="0"/>
              <a:t>д.ю.н</a:t>
            </a:r>
            <a:r>
              <a:rPr lang="ru-RU" sz="1200" dirty="0"/>
              <a:t>., профессор, член-корр. РАН, </a:t>
            </a:r>
            <a:r>
              <a:rPr lang="ru-RU" sz="1200" dirty="0" smtClean="0"/>
              <a:t>Герой </a:t>
            </a:r>
            <a:r>
              <a:rPr lang="ru-RU" sz="1200" dirty="0"/>
              <a:t>России</a:t>
            </a:r>
            <a:r>
              <a:rPr lang="ru-RU" sz="1200" dirty="0" smtClean="0"/>
              <a:t>, летчик-космонавт</a:t>
            </a:r>
            <a:r>
              <a:rPr lang="ru-RU" sz="1200" dirty="0"/>
              <a:t>, </a:t>
            </a:r>
            <a:endParaRPr lang="ru-RU" sz="1200" dirty="0" smtClean="0"/>
          </a:p>
          <a:p>
            <a:pPr algn="ctr"/>
            <a:r>
              <a:rPr lang="ru-RU" sz="1200" dirty="0" smtClean="0"/>
              <a:t>директор </a:t>
            </a:r>
            <a:r>
              <a:rPr lang="ru-RU" sz="1200" dirty="0"/>
              <a:t>Института истории естествознания и техники </a:t>
            </a:r>
            <a:endParaRPr lang="ru-RU" sz="1200" dirty="0" smtClean="0"/>
          </a:p>
          <a:p>
            <a:pPr algn="ctr"/>
            <a:r>
              <a:rPr lang="ru-RU" sz="1200" dirty="0" smtClean="0"/>
              <a:t>им</a:t>
            </a:r>
            <a:r>
              <a:rPr lang="ru-RU" sz="1200" dirty="0"/>
              <a:t>. С.И. Вавилова </a:t>
            </a:r>
            <a:r>
              <a:rPr lang="ru-RU" sz="1200" dirty="0" smtClean="0"/>
              <a:t>РАН.</a:t>
            </a:r>
            <a:endParaRPr lang="ru-RU" sz="1200" dirty="0"/>
          </a:p>
        </p:txBody>
      </p:sp>
      <p:sp>
        <p:nvSpPr>
          <p:cNvPr id="13" name="Rectangle 1"/>
          <p:cNvSpPr>
            <a:spLocks/>
          </p:cNvSpPr>
          <p:nvPr/>
        </p:nvSpPr>
        <p:spPr bwMode="auto">
          <a:xfrm>
            <a:off x="1907704" y="764704"/>
            <a:ext cx="5688632" cy="648072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904074"/>
            <a:ext cx="3584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Председатель Экспертного совета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67093" y="1700808"/>
            <a:ext cx="1504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1992-2012</a:t>
            </a:r>
            <a:r>
              <a:rPr lang="ru-RU" dirty="0"/>
              <a:t> </a:t>
            </a:r>
            <a:r>
              <a:rPr lang="ru-RU" dirty="0" smtClean="0"/>
              <a:t>гг</a:t>
            </a:r>
            <a:r>
              <a:rPr lang="ru-RU" dirty="0"/>
              <a:t>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33458" y="1728855"/>
            <a:ext cx="1062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 2013</a:t>
            </a:r>
            <a:r>
              <a:rPr lang="ru-RU" dirty="0"/>
              <a:t> </a:t>
            </a:r>
            <a:r>
              <a:rPr lang="ru-RU" dirty="0" smtClean="0"/>
              <a:t>г.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496" y="5232682"/>
            <a:ext cx="42847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Гурген</a:t>
            </a:r>
            <a:r>
              <a:rPr lang="ru-RU" dirty="0"/>
              <a:t> Григорьевич </a:t>
            </a:r>
            <a:r>
              <a:rPr lang="ru-RU" dirty="0" smtClean="0"/>
              <a:t>Григорян</a:t>
            </a:r>
            <a:endParaRPr lang="ru-RU" dirty="0"/>
          </a:p>
          <a:p>
            <a:pPr algn="ctr"/>
            <a:r>
              <a:rPr lang="ru-RU" sz="1200" dirty="0" smtClean="0"/>
              <a:t>д.т.н</a:t>
            </a:r>
            <a:r>
              <a:rPr lang="ru-RU" sz="1200" dirty="0"/>
              <a:t>., профессор, заслуженный деятель науки и техники РФ, </a:t>
            </a:r>
            <a:endParaRPr lang="ru-RU" sz="1200" dirty="0" smtClean="0"/>
          </a:p>
          <a:p>
            <a:pPr algn="ctr"/>
            <a:r>
              <a:rPr lang="ru-RU" sz="1200" dirty="0" smtClean="0"/>
              <a:t>Генеральный </a:t>
            </a:r>
            <a:r>
              <a:rPr lang="ru-RU" sz="1200" dirty="0"/>
              <a:t>директор Политехнического музея (до 2012 г.), </a:t>
            </a:r>
            <a:endParaRPr lang="ru-RU" sz="1200" dirty="0" smtClean="0"/>
          </a:p>
          <a:p>
            <a:pPr algn="ctr"/>
            <a:r>
              <a:rPr lang="ru-RU" sz="1200" dirty="0" err="1" smtClean="0"/>
              <a:t>г.н.с</a:t>
            </a:r>
            <a:r>
              <a:rPr lang="ru-RU" sz="1200" dirty="0"/>
              <a:t>. Политехнического музея (до 2013 г.) </a:t>
            </a:r>
          </a:p>
        </p:txBody>
      </p:sp>
    </p:spTree>
    <p:extLst>
      <p:ext uri="{BB962C8B-B14F-4D97-AF65-F5344CB8AC3E}">
        <p14:creationId xmlns:p14="http://schemas.microsoft.com/office/powerpoint/2010/main" xmlns="" val="32289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1907704" y="6501036"/>
            <a:ext cx="4248472" cy="24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4120" t="61500" r="18293" b="31911"/>
          <a:stretch>
            <a:fillRect/>
          </a:stretch>
        </p:blipFill>
        <p:spPr bwMode="auto">
          <a:xfrm>
            <a:off x="6156176" y="6237312"/>
            <a:ext cx="2760307" cy="5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314" y="6340678"/>
            <a:ext cx="170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olytech Sans" pitchFamily="34" charset="0"/>
              </a:rPr>
              <a:t>POLYMUS.RU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3447" t="42539" r="14660" b="50078"/>
          <a:stretch>
            <a:fillRect/>
          </a:stretch>
        </p:blipFill>
        <p:spPr bwMode="auto">
          <a:xfrm>
            <a:off x="179512" y="116632"/>
            <a:ext cx="2592288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2771800" y="332656"/>
            <a:ext cx="5400600" cy="240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172400" y="188640"/>
            <a:ext cx="72008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2267744" y="764704"/>
            <a:ext cx="4176464" cy="648072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35897" y="908720"/>
            <a:ext cx="230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1992 – 2015 гг</a:t>
            </a:r>
            <a:r>
              <a:rPr lang="ru-RU" b="1" dirty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844824"/>
            <a:ext cx="83271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  <a:tabLst>
                <a:tab pos="830263" algn="l"/>
              </a:tabLst>
            </a:pPr>
            <a:endParaRPr lang="ru-RU" dirty="0" smtClean="0"/>
          </a:p>
          <a:p>
            <a:pPr lvl="0">
              <a:buFont typeface="Arial" pitchFamily="34" charset="0"/>
              <a:buChar char="•"/>
              <a:tabLst>
                <a:tab pos="830263" algn="l"/>
              </a:tabLst>
            </a:pPr>
            <a:r>
              <a:rPr lang="ru-RU" dirty="0" smtClean="0"/>
              <a:t> </a:t>
            </a:r>
            <a:r>
              <a:rPr lang="ru-RU" dirty="0" smtClean="0"/>
              <a:t>Разработаны методика и процедура выявления и отнесения к ПНТ предметов - подлинников и воспроизведений</a:t>
            </a:r>
          </a:p>
          <a:p>
            <a:pPr lvl="0">
              <a:tabLst>
                <a:tab pos="830263" algn="l"/>
              </a:tabLst>
            </a:pPr>
            <a:endParaRPr lang="ru-RU" dirty="0" smtClean="0"/>
          </a:p>
          <a:p>
            <a:pPr lvl="0">
              <a:buFont typeface="Arial" pitchFamily="34" charset="0"/>
              <a:buChar char="•"/>
              <a:tabLst>
                <a:tab pos="830263" algn="l"/>
              </a:tabLst>
            </a:pPr>
            <a:r>
              <a:rPr lang="ru-RU" dirty="0" smtClean="0"/>
              <a:t> Проведена научная и историко-культурная экспертиза объектов из фондовых собраний 100 научно-технических музеев России</a:t>
            </a:r>
          </a:p>
          <a:p>
            <a:pPr lvl="0">
              <a:tabLst>
                <a:tab pos="830263" algn="l"/>
              </a:tabLst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 результатам 24-х заседаний Экспертного совета сертификат получили 1282 предмета техники</a:t>
            </a:r>
          </a:p>
          <a:p>
            <a:endParaRPr lang="ru-RU" dirty="0" smtClean="0"/>
          </a:p>
          <a:p>
            <a:pPr lvl="0">
              <a:buFont typeface="Arial" pitchFamily="34" charset="0"/>
              <a:buChar char="•"/>
              <a:tabLst>
                <a:tab pos="830263" algn="l"/>
              </a:tabLst>
            </a:pPr>
            <a:r>
              <a:rPr lang="ru-RU" dirty="0" smtClean="0"/>
              <a:t> Издано пять выпусков альбома  «Памятники науки и техники в музеях России»</a:t>
            </a:r>
          </a:p>
          <a:p>
            <a:pPr lvl="0">
              <a:tabLst>
                <a:tab pos="830263" algn="l"/>
              </a:tabLst>
            </a:pPr>
            <a:endParaRPr lang="ru-RU" dirty="0" smtClean="0"/>
          </a:p>
          <a:p>
            <a:pPr lvl="0">
              <a:buFont typeface="Arial" pitchFamily="34" charset="0"/>
              <a:buChar char="•"/>
              <a:tabLst>
                <a:tab pos="830263" algn="l"/>
              </a:tabLst>
            </a:pPr>
            <a:r>
              <a:rPr lang="ru-RU" dirty="0" smtClean="0"/>
              <a:t> Сформирован информационный массив – электронная база данных ПНТ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5607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1907704" y="6501036"/>
            <a:ext cx="4248472" cy="243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4120" t="61500" r="18293" b="31911"/>
          <a:stretch>
            <a:fillRect/>
          </a:stretch>
        </p:blipFill>
        <p:spPr bwMode="auto">
          <a:xfrm>
            <a:off x="6156176" y="6237312"/>
            <a:ext cx="2760307" cy="5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314" y="6340678"/>
            <a:ext cx="170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olytech Sans" pitchFamily="34" charset="0"/>
              </a:rPr>
              <a:t>POLYMUS.RU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53447" t="42539" r="14660" b="50078"/>
          <a:stretch>
            <a:fillRect/>
          </a:stretch>
        </p:blipFill>
        <p:spPr bwMode="auto">
          <a:xfrm>
            <a:off x="179512" y="116632"/>
            <a:ext cx="2592288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2771800" y="332656"/>
            <a:ext cx="5400600" cy="240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172400" y="188640"/>
            <a:ext cx="72008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6677" y="616955"/>
            <a:ext cx="83271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Сертификат, удостоверяющий статус музейного предмета  как Памятника науки и техники</a:t>
            </a: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84759322"/>
              </p:ext>
            </p:extLst>
          </p:nvPr>
        </p:nvGraphicFramePr>
        <p:xfrm>
          <a:off x="467544" y="1628800"/>
          <a:ext cx="2122216" cy="3048141"/>
        </p:xfrm>
        <a:graphic>
          <a:graphicData uri="http://schemas.openxmlformats.org/presentationml/2006/ole">
            <p:oleObj spid="_x0000_s38914" name="Acrobat Document" r:id="rId5" imgW="5157000" imgH="7407000" progId="AcroExch.Document.11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83568" y="1268760"/>
            <a:ext cx="131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dirty="0" smtClean="0">
                <a:solidFill>
                  <a:prstClr val="black"/>
                </a:solidFill>
              </a:rPr>
              <a:t>1992-2010 </a:t>
            </a:r>
            <a:r>
              <a:rPr lang="ru-RU" sz="1600" dirty="0" smtClean="0">
                <a:solidFill>
                  <a:prstClr val="black"/>
                </a:solidFill>
              </a:rPr>
              <a:t>гг.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6" cstate="print"/>
          <a:srcRect l="3652" t="10890" r="2154" b="6089"/>
          <a:stretch>
            <a:fillRect/>
          </a:stretch>
        </p:blipFill>
        <p:spPr bwMode="auto">
          <a:xfrm>
            <a:off x="2987824" y="1052736"/>
            <a:ext cx="34563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7" cstate="print"/>
          <a:srcRect t="50837" r="50686" b="5791"/>
          <a:stretch>
            <a:fillRect/>
          </a:stretch>
        </p:blipFill>
        <p:spPr bwMode="auto">
          <a:xfrm>
            <a:off x="4211960" y="3284984"/>
            <a:ext cx="4680520" cy="305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444208" y="1124744"/>
            <a:ext cx="1127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2011- 2012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164288" y="285293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2013-2015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517085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938</Words>
  <Application>Microsoft Office PowerPoint</Application>
  <PresentationFormat>Экран (4:3)</PresentationFormat>
  <Paragraphs>237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sgmorozova</cp:lastModifiedBy>
  <cp:revision>197</cp:revision>
  <dcterms:modified xsi:type="dcterms:W3CDTF">2016-11-10T14:10:09Z</dcterms:modified>
</cp:coreProperties>
</file>